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Oswald"/>
      <p:regular r:id="rId47"/>
      <p:bold r:id="rId48"/>
    </p:embeddedFont>
    <p:embeddedFont>
      <p:font typeface="Dancing Script"/>
      <p:regular r:id="rId49"/>
      <p:bold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bold.fntdata"/><Relationship Id="rId47" Type="http://schemas.openxmlformats.org/officeDocument/2006/relationships/font" Target="fonts/Oswald-regular.fntdata"/><Relationship Id="rId49" Type="http://schemas.openxmlformats.org/officeDocument/2006/relationships/font" Target="fonts/DancingScript-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DancingScript-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a7f5135cd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a7f5135cd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7f5135cda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7f5135cda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a7f5135cda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a7f5135cda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7f5135cda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a7f5135cda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a7f5135cda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a7f5135cda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a7f5135cd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a7f5135cd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7f5135cda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7f5135cd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7f5135cda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7f5135cda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7f5135cda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7f5135cda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7f5135cd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7f5135cd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a7f5135cd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a7f5135cd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7f5135cda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7f5135cda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7f5135cda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7f5135cda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7f5135cda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7f5135cda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7f5135cda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7f5135cda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a7f5135cda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a7f5135cd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a7f5135cda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a7f5135cda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7f5135cd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7f5135cd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a7f5135cda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a7f5135cda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a7f5135cda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a7f5135cda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7f5135cd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7f5135cd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a7f5135cd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a7f5135cd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7f5135cda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7f5135cda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7f5135cda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7f5135cda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7f5135cda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7f5135cda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a7f5135cda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a7f5135cda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a7f5135cd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a7f5135cd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7f5135cd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7f5135cd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7f5135cda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7f5135cda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7f5135cda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7f5135cda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7f5135cda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7f5135cda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a7f5135cda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a7f5135cda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a7f5135cd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a7f5135cd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a7f5135cda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a7f5135cda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a7f5135cda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a7f5135cda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7f5135cd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7f5135cd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7f5135cd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7f5135cd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a7f5135cd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a7f5135cd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7f5135cda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7f5135cda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a7f5135cd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a7f5135cd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zenodo.org/record/4060432#.X9lgPNNKgWo" TargetMode="Externa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84925" y="-569262"/>
            <a:ext cx="9423002" cy="6282023"/>
          </a:xfrm>
          <a:prstGeom prst="rect">
            <a:avLst/>
          </a:prstGeom>
          <a:noFill/>
          <a:ln>
            <a:noFill/>
          </a:ln>
        </p:spPr>
      </p:pic>
      <p:sp>
        <p:nvSpPr>
          <p:cNvPr id="55" name="Google Shape;55;p13"/>
          <p:cNvSpPr txBox="1"/>
          <p:nvPr>
            <p:ph type="ctrTitle"/>
          </p:nvPr>
        </p:nvSpPr>
        <p:spPr>
          <a:xfrm>
            <a:off x="48513" y="-142150"/>
            <a:ext cx="8520600" cy="118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500">
                <a:latin typeface="Oswald"/>
                <a:ea typeface="Oswald"/>
                <a:cs typeface="Oswald"/>
                <a:sym typeface="Oswald"/>
              </a:rPr>
              <a:t>Honey, what was that?</a:t>
            </a:r>
            <a:endParaRPr sz="3500">
              <a:latin typeface="Oswald"/>
              <a:ea typeface="Oswald"/>
              <a:cs typeface="Oswald"/>
              <a:sym typeface="Oswald"/>
            </a:endParaRPr>
          </a:p>
          <a:p>
            <a:pPr indent="0" lvl="0" marL="0" rtl="0" algn="l">
              <a:spcBef>
                <a:spcPts val="0"/>
              </a:spcBef>
              <a:spcAft>
                <a:spcPts val="0"/>
              </a:spcAft>
              <a:buNone/>
            </a:pPr>
            <a:r>
              <a:rPr lang="en" sz="2400">
                <a:latin typeface="Oswald"/>
                <a:ea typeface="Oswald"/>
                <a:cs typeface="Oswald"/>
                <a:sym typeface="Oswald"/>
              </a:rPr>
              <a:t>An Audio Classifier for Household Sounds</a:t>
            </a:r>
            <a:endParaRPr sz="2400">
              <a:latin typeface="Oswald"/>
              <a:ea typeface="Oswald"/>
              <a:cs typeface="Oswald"/>
              <a:sym typeface="Oswald"/>
            </a:endParaRPr>
          </a:p>
        </p:txBody>
      </p:sp>
      <p:sp>
        <p:nvSpPr>
          <p:cNvPr id="56" name="Google Shape;56;p13"/>
          <p:cNvSpPr txBox="1"/>
          <p:nvPr>
            <p:ph idx="1" type="subTitle"/>
          </p:nvPr>
        </p:nvSpPr>
        <p:spPr>
          <a:xfrm>
            <a:off x="109125" y="42141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Oswald"/>
                <a:ea typeface="Oswald"/>
                <a:cs typeface="Oswald"/>
                <a:sym typeface="Oswald"/>
              </a:rPr>
              <a:t>Mateo Martinez</a:t>
            </a:r>
            <a:endParaRPr sz="2100">
              <a:solidFill>
                <a:schemeClr val="dk1"/>
              </a:solidFill>
              <a:latin typeface="Oswald"/>
              <a:ea typeface="Oswald"/>
              <a:cs typeface="Oswald"/>
              <a:sym typeface="Oswald"/>
            </a:endParaRPr>
          </a:p>
          <a:p>
            <a:pPr indent="0" lvl="0" marL="0" rtl="0" algn="l">
              <a:spcBef>
                <a:spcPts val="0"/>
              </a:spcBef>
              <a:spcAft>
                <a:spcPts val="0"/>
              </a:spcAft>
              <a:buNone/>
            </a:pPr>
            <a:r>
              <a:rPr lang="en" sz="1600">
                <a:solidFill>
                  <a:schemeClr val="dk1"/>
                </a:solidFill>
                <a:latin typeface="Oswald"/>
                <a:ea typeface="Oswald"/>
                <a:cs typeface="Oswald"/>
                <a:sym typeface="Oswald"/>
              </a:rPr>
              <a:t>Data Science Capstone | December 2020</a:t>
            </a:r>
            <a:endParaRPr>
              <a:latin typeface="Oswald"/>
              <a:ea typeface="Oswald"/>
              <a:cs typeface="Oswald"/>
              <a:sym typeface="Oswald"/>
            </a:endParaRPr>
          </a:p>
        </p:txBody>
      </p:sp>
      <p:pic>
        <p:nvPicPr>
          <p:cNvPr id="57" name="Google Shape;57;p13"/>
          <p:cNvPicPr preferRelativeResize="0"/>
          <p:nvPr/>
        </p:nvPicPr>
        <p:blipFill>
          <a:blip r:embed="rId4">
            <a:alphaModFix/>
          </a:blip>
          <a:stretch>
            <a:fillRect/>
          </a:stretch>
        </p:blipFill>
        <p:spPr>
          <a:xfrm>
            <a:off x="7581825" y="4484250"/>
            <a:ext cx="1562175" cy="454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372350" y="21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EDA-Audio Tags</a:t>
            </a:r>
            <a:endParaRPr>
              <a:latin typeface="Oswald"/>
              <a:ea typeface="Oswald"/>
              <a:cs typeface="Oswald"/>
              <a:sym typeface="Oswald"/>
            </a:endParaRPr>
          </a:p>
        </p:txBody>
      </p:sp>
      <p:sp>
        <p:nvSpPr>
          <p:cNvPr id="116" name="Google Shape;116;p22"/>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dataset was not curated with class labels. To wrangle class labels, we will use the audio tags, of which there are over 20,000 unique tags. Below is a sample of 20 rows of tags:</a:t>
            </a:r>
            <a:endParaRPr/>
          </a:p>
        </p:txBody>
      </p:sp>
      <p:pic>
        <p:nvPicPr>
          <p:cNvPr id="117" name="Google Shape;117;p22"/>
          <p:cNvPicPr preferRelativeResize="0"/>
          <p:nvPr/>
        </p:nvPicPr>
        <p:blipFill>
          <a:blip r:embed="rId3">
            <a:alphaModFix/>
          </a:blip>
          <a:stretch>
            <a:fillRect/>
          </a:stretch>
        </p:blipFill>
        <p:spPr>
          <a:xfrm>
            <a:off x="2690350" y="1710500"/>
            <a:ext cx="6092424" cy="3128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3"/>
          <p:cNvSpPr txBox="1"/>
          <p:nvPr>
            <p:ph type="title"/>
          </p:nvPr>
        </p:nvSpPr>
        <p:spPr>
          <a:xfrm>
            <a:off x="214650" y="17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EDA - Audio Tags</a:t>
            </a:r>
            <a:endParaRPr>
              <a:latin typeface="Oswald"/>
              <a:ea typeface="Oswald"/>
              <a:cs typeface="Oswald"/>
              <a:sym typeface="Oswald"/>
            </a:endParaRPr>
          </a:p>
        </p:txBody>
      </p:sp>
      <p:sp>
        <p:nvSpPr>
          <p:cNvPr id="123" name="Google Shape;123;p23"/>
          <p:cNvSpPr txBox="1"/>
          <p:nvPr>
            <p:ph idx="1" type="body"/>
          </p:nvPr>
        </p:nvSpPr>
        <p:spPr>
          <a:xfrm>
            <a:off x="263175" y="8029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These graphs depict the most </a:t>
            </a:r>
            <a:r>
              <a:rPr lang="en"/>
              <a:t>frequently</a:t>
            </a:r>
            <a:r>
              <a:rPr lang="en"/>
              <a:t> used tags for the training and test data. It is notable that between the two datasets there is quite a </a:t>
            </a:r>
            <a:r>
              <a:rPr lang="en"/>
              <a:t>discrepancy</a:t>
            </a:r>
            <a:r>
              <a:rPr lang="en"/>
              <a:t> between the most common tags.</a:t>
            </a:r>
            <a:endParaRPr/>
          </a:p>
        </p:txBody>
      </p:sp>
      <p:pic>
        <p:nvPicPr>
          <p:cNvPr id="124" name="Google Shape;124;p23"/>
          <p:cNvPicPr preferRelativeResize="0"/>
          <p:nvPr/>
        </p:nvPicPr>
        <p:blipFill>
          <a:blip r:embed="rId3">
            <a:alphaModFix/>
          </a:blip>
          <a:stretch>
            <a:fillRect/>
          </a:stretch>
        </p:blipFill>
        <p:spPr>
          <a:xfrm>
            <a:off x="727825" y="1926950"/>
            <a:ext cx="7154523" cy="3046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372350" y="21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EDA - Audio Tags</a:t>
            </a:r>
            <a:endParaRPr>
              <a:latin typeface="Oswald"/>
              <a:ea typeface="Oswald"/>
              <a:cs typeface="Oswald"/>
              <a:sym typeface="Oswald"/>
            </a:endParaRPr>
          </a:p>
        </p:txBody>
      </p:sp>
      <p:sp>
        <p:nvSpPr>
          <p:cNvPr id="130" name="Google Shape;130;p24"/>
          <p:cNvSpPr txBox="1"/>
          <p:nvPr>
            <p:ph idx="1" type="body"/>
          </p:nvPr>
        </p:nvSpPr>
        <p:spPr>
          <a:xfrm>
            <a:off x="311700" y="948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look at the full tag metadata for highest tag counts:</a:t>
            </a:r>
            <a:endParaRPr/>
          </a:p>
          <a:p>
            <a:pPr indent="0" lvl="0" marL="0" rtl="0" algn="l">
              <a:spcBef>
                <a:spcPts val="1600"/>
              </a:spcBef>
              <a:spcAft>
                <a:spcPts val="1600"/>
              </a:spcAft>
              <a:buNone/>
            </a:pPr>
            <a:r>
              <a:rPr lang="en"/>
              <a:t>           Training:“multisample”						Test: “field recording</a:t>
            </a:r>
            <a:endParaRPr/>
          </a:p>
        </p:txBody>
      </p:sp>
      <p:pic>
        <p:nvPicPr>
          <p:cNvPr id="131" name="Google Shape;131;p24"/>
          <p:cNvPicPr preferRelativeResize="0"/>
          <p:nvPr/>
        </p:nvPicPr>
        <p:blipFill>
          <a:blip r:embed="rId3">
            <a:alphaModFix/>
          </a:blip>
          <a:stretch>
            <a:fillRect/>
          </a:stretch>
        </p:blipFill>
        <p:spPr>
          <a:xfrm>
            <a:off x="91675" y="2002925"/>
            <a:ext cx="4348224" cy="2500250"/>
          </a:xfrm>
          <a:prstGeom prst="rect">
            <a:avLst/>
          </a:prstGeom>
          <a:noFill/>
          <a:ln>
            <a:noFill/>
          </a:ln>
        </p:spPr>
      </p:pic>
      <p:pic>
        <p:nvPicPr>
          <p:cNvPr id="132" name="Google Shape;132;p24"/>
          <p:cNvPicPr preferRelativeResize="0"/>
          <p:nvPr/>
        </p:nvPicPr>
        <p:blipFill>
          <a:blip r:embed="rId4">
            <a:alphaModFix/>
          </a:blip>
          <a:stretch>
            <a:fillRect/>
          </a:stretch>
        </p:blipFill>
        <p:spPr>
          <a:xfrm>
            <a:off x="4803825" y="2002925"/>
            <a:ext cx="3929726" cy="2565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166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Imbalanced</a:t>
            </a:r>
            <a:r>
              <a:rPr lang="en">
                <a:latin typeface="Oswald"/>
                <a:ea typeface="Oswald"/>
                <a:cs typeface="Oswald"/>
                <a:sym typeface="Oswald"/>
              </a:rPr>
              <a:t> Classes</a:t>
            </a:r>
            <a:endParaRPr>
              <a:latin typeface="Oswald"/>
              <a:ea typeface="Oswald"/>
              <a:cs typeface="Oswald"/>
              <a:sym typeface="Oswald"/>
            </a:endParaRPr>
          </a:p>
        </p:txBody>
      </p:sp>
      <p:sp>
        <p:nvSpPr>
          <p:cNvPr id="138" name="Google Shape;138;p25"/>
          <p:cNvSpPr txBox="1"/>
          <p:nvPr>
            <p:ph idx="1" type="body"/>
          </p:nvPr>
        </p:nvSpPr>
        <p:spPr>
          <a:xfrm>
            <a:off x="238925" y="738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From these 20,000 unique, we will bin them into eight class labelled categories, by heuristically binning each tag into a class category. As is evident in the graphs below, there is significant imbalanced classes. We will resample the training data with random undersampling and random oversampling with data augmentation, consisting of adding gaussian noise and shifting the pitch.</a:t>
            </a:r>
            <a:endParaRPr/>
          </a:p>
        </p:txBody>
      </p:sp>
      <p:pic>
        <p:nvPicPr>
          <p:cNvPr id="139" name="Google Shape;139;p25"/>
          <p:cNvPicPr preferRelativeResize="0"/>
          <p:nvPr/>
        </p:nvPicPr>
        <p:blipFill>
          <a:blip r:embed="rId3">
            <a:alphaModFix/>
          </a:blip>
          <a:stretch>
            <a:fillRect/>
          </a:stretch>
        </p:blipFill>
        <p:spPr>
          <a:xfrm>
            <a:off x="435132" y="2571749"/>
            <a:ext cx="8128194" cy="257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238925" y="2994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Resampled</a:t>
            </a:r>
            <a:r>
              <a:rPr lang="en">
                <a:latin typeface="Oswald"/>
                <a:ea typeface="Oswald"/>
                <a:cs typeface="Oswald"/>
                <a:sym typeface="Oswald"/>
              </a:rPr>
              <a:t> Training Data</a:t>
            </a:r>
            <a:endParaRPr>
              <a:latin typeface="Oswald"/>
              <a:ea typeface="Oswald"/>
              <a:cs typeface="Oswald"/>
              <a:sym typeface="Oswald"/>
            </a:endParaRPr>
          </a:p>
        </p:txBody>
      </p:sp>
      <p:sp>
        <p:nvSpPr>
          <p:cNvPr id="145" name="Google Shape;145;p26"/>
          <p:cNvSpPr txBox="1"/>
          <p:nvPr>
            <p:ph idx="1" type="body"/>
          </p:nvPr>
        </p:nvSpPr>
        <p:spPr>
          <a:xfrm>
            <a:off x="5079175" y="1081800"/>
            <a:ext cx="3812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After resampling the training data, each class contains 5,000 audio files.</a:t>
            </a:r>
            <a:endParaRPr/>
          </a:p>
        </p:txBody>
      </p:sp>
      <p:pic>
        <p:nvPicPr>
          <p:cNvPr id="146" name="Google Shape;146;p26"/>
          <p:cNvPicPr preferRelativeResize="0"/>
          <p:nvPr/>
        </p:nvPicPr>
        <p:blipFill>
          <a:blip r:embed="rId3">
            <a:alphaModFix/>
          </a:blip>
          <a:stretch>
            <a:fillRect/>
          </a:stretch>
        </p:blipFill>
        <p:spPr>
          <a:xfrm>
            <a:off x="296087" y="1215225"/>
            <a:ext cx="4564724" cy="2979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Pre-Processing</a:t>
            </a:r>
            <a:endParaRPr>
              <a:latin typeface="Oswald"/>
              <a:ea typeface="Oswald"/>
              <a:cs typeface="Oswald"/>
              <a:sym typeface="Oswald"/>
            </a:endParaRPr>
          </a:p>
        </p:txBody>
      </p:sp>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Images scaled to a min-max range of zero to one</a:t>
            </a:r>
            <a:endParaRPr/>
          </a:p>
          <a:p>
            <a:pPr indent="-342900" lvl="0" marL="457200" rtl="0" algn="l">
              <a:spcBef>
                <a:spcPts val="0"/>
              </a:spcBef>
              <a:spcAft>
                <a:spcPts val="0"/>
              </a:spcAft>
              <a:buSzPts val="1800"/>
              <a:buChar char="-"/>
            </a:pPr>
            <a:r>
              <a:rPr lang="en"/>
              <a:t>Mean MFCC values scaled with a zero mean and unit variance  </a:t>
            </a:r>
            <a:endParaRPr/>
          </a:p>
          <a:p>
            <a:pPr indent="-342900" lvl="0" marL="457200" rtl="0" algn="l">
              <a:spcBef>
                <a:spcPts val="0"/>
              </a:spcBef>
              <a:spcAft>
                <a:spcPts val="0"/>
              </a:spcAft>
              <a:buSzPts val="1800"/>
              <a:buChar char="-"/>
            </a:pPr>
            <a:r>
              <a:rPr lang="en"/>
              <a:t>Splitting Test data 50-50 into Validation and Test sets for neural network hyperparameter tuning</a:t>
            </a:r>
            <a:endParaRPr/>
          </a:p>
          <a:p>
            <a:pPr indent="-342900" lvl="0" marL="457200" rtl="0" algn="l">
              <a:spcBef>
                <a:spcPts val="0"/>
              </a:spcBef>
              <a:spcAft>
                <a:spcPts val="0"/>
              </a:spcAft>
              <a:buSzPts val="1800"/>
              <a:buChar char="-"/>
            </a:pPr>
            <a:r>
              <a:rPr lang="en"/>
              <a:t>Minor data cleaning of dataframe columns used in EDA</a:t>
            </a:r>
            <a:endParaRPr/>
          </a:p>
          <a:p>
            <a:pPr indent="0" lvl="0" marL="457200" rtl="0" algn="l">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a:t>
            </a:r>
            <a:endParaRPr>
              <a:latin typeface="Oswald"/>
              <a:ea typeface="Oswald"/>
              <a:cs typeface="Oswald"/>
              <a:sym typeface="Oswald"/>
            </a:endParaRPr>
          </a:p>
        </p:txBody>
      </p:sp>
      <p:sp>
        <p:nvSpPr>
          <p:cNvPr id="158" name="Google Shape;158;p28"/>
          <p:cNvSpPr txBox="1"/>
          <p:nvPr>
            <p:ph idx="1" type="body"/>
          </p:nvPr>
        </p:nvSpPr>
        <p:spPr>
          <a:xfrm>
            <a:off x="311700" y="1043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train a total of seven classification models using the three feature sets:</a:t>
            </a:r>
            <a:endParaRPr/>
          </a:p>
          <a:p>
            <a:pPr indent="457200" lvl="0" marL="0" rtl="0" algn="l">
              <a:lnSpc>
                <a:spcPct val="100000"/>
              </a:lnSpc>
              <a:spcBef>
                <a:spcPts val="1600"/>
              </a:spcBef>
              <a:spcAft>
                <a:spcPts val="0"/>
              </a:spcAft>
              <a:buNone/>
            </a:pPr>
            <a:r>
              <a:rPr lang="en"/>
              <a:t>1a. Convolutional Neural Network with Mel-Frequency Spectrograms</a:t>
            </a:r>
            <a:endParaRPr/>
          </a:p>
          <a:p>
            <a:pPr indent="45720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
              <a:t>2a. CNN with MFCC Spectrograms</a:t>
            </a:r>
            <a:endParaRPr/>
          </a:p>
          <a:p>
            <a:pPr indent="457200" lvl="0" marL="0" rtl="0" algn="l">
              <a:lnSpc>
                <a:spcPct val="100000"/>
              </a:lnSpc>
              <a:spcBef>
                <a:spcPts val="0"/>
              </a:spcBef>
              <a:spcAft>
                <a:spcPts val="0"/>
              </a:spcAft>
              <a:buNone/>
            </a:pPr>
            <a:r>
              <a:rPr lang="en"/>
              <a:t>2b. CNN with ResNet50 Transfer Learning with MFCC Spectrograms</a:t>
            </a:r>
            <a:endParaRPr/>
          </a:p>
          <a:p>
            <a:pPr indent="457200" lvl="0" marL="0" rtl="0" algn="l">
              <a:lnSpc>
                <a:spcPct val="100000"/>
              </a:lnSpc>
              <a:spcBef>
                <a:spcPts val="0"/>
              </a:spcBef>
              <a:spcAft>
                <a:spcPts val="0"/>
              </a:spcAft>
              <a:buNone/>
            </a:pPr>
            <a:r>
              <a:t/>
            </a:r>
            <a:endParaRPr/>
          </a:p>
          <a:p>
            <a:pPr indent="457200" lvl="0" marL="0" rtl="0" algn="l">
              <a:lnSpc>
                <a:spcPct val="100000"/>
              </a:lnSpc>
              <a:spcBef>
                <a:spcPts val="0"/>
              </a:spcBef>
              <a:spcAft>
                <a:spcPts val="0"/>
              </a:spcAft>
              <a:buNone/>
            </a:pPr>
            <a:r>
              <a:rPr lang="en"/>
              <a:t>3a. Neural Network with Mean MFCC Values</a:t>
            </a:r>
            <a:endParaRPr/>
          </a:p>
          <a:p>
            <a:pPr indent="457200" lvl="0" marL="0" rtl="0" algn="l">
              <a:lnSpc>
                <a:spcPct val="100000"/>
              </a:lnSpc>
              <a:spcBef>
                <a:spcPts val="0"/>
              </a:spcBef>
              <a:spcAft>
                <a:spcPts val="0"/>
              </a:spcAft>
              <a:buNone/>
            </a:pPr>
            <a:r>
              <a:rPr lang="en"/>
              <a:t>3b. Logistic Regression with </a:t>
            </a:r>
            <a:r>
              <a:rPr lang="en"/>
              <a:t>Mean MFCC Values</a:t>
            </a:r>
            <a:endParaRPr/>
          </a:p>
          <a:p>
            <a:pPr indent="457200" lvl="0" marL="0" rtl="0" algn="l">
              <a:lnSpc>
                <a:spcPct val="100000"/>
              </a:lnSpc>
              <a:spcBef>
                <a:spcPts val="0"/>
              </a:spcBef>
              <a:spcAft>
                <a:spcPts val="0"/>
              </a:spcAft>
              <a:buNone/>
            </a:pPr>
            <a:r>
              <a:rPr lang="en"/>
              <a:t>3c. Random Forest with Mean MFCC Values</a:t>
            </a:r>
            <a:endParaRPr/>
          </a:p>
          <a:p>
            <a:pPr indent="457200" lvl="0" marL="0" rtl="0" algn="l">
              <a:lnSpc>
                <a:spcPct val="100000"/>
              </a:lnSpc>
              <a:spcBef>
                <a:spcPts val="0"/>
              </a:spcBef>
              <a:spcAft>
                <a:spcPts val="0"/>
              </a:spcAft>
              <a:buNone/>
            </a:pPr>
            <a:r>
              <a:rPr lang="en"/>
              <a:t>3d. Support Vector Classifier with Mean MFCC Values</a:t>
            </a:r>
            <a:endParaRPr/>
          </a:p>
          <a:p>
            <a:pPr indent="0" lvl="0" marL="0" rtl="0" algn="l">
              <a:spcBef>
                <a:spcPts val="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CNN with Mel-Frequency Spectrograms</a:t>
            </a:r>
            <a:endParaRPr>
              <a:latin typeface="Oswald"/>
              <a:ea typeface="Oswald"/>
              <a:cs typeface="Oswald"/>
              <a:sym typeface="Oswald"/>
            </a:endParaRPr>
          </a:p>
        </p:txBody>
      </p:sp>
      <p:sp>
        <p:nvSpPr>
          <p:cNvPr id="164" name="Google Shape;164;p29"/>
          <p:cNvSpPr txBox="1"/>
          <p:nvPr>
            <p:ph idx="1" type="body"/>
          </p:nvPr>
        </p:nvSpPr>
        <p:spPr>
          <a:xfrm>
            <a:off x="311700" y="1043300"/>
            <a:ext cx="38007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Given that the training and test datasets contained a </a:t>
            </a:r>
            <a:r>
              <a:rPr lang="en"/>
              <a:t>significant</a:t>
            </a:r>
            <a:r>
              <a:rPr lang="en"/>
              <a:t> </a:t>
            </a:r>
            <a:r>
              <a:rPr lang="en"/>
              <a:t>proportion</a:t>
            </a:r>
            <a:r>
              <a:rPr lang="en"/>
              <a:t> of distinct audio files, the biggest challenge was the model overfitting to the training set.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was addressed with a combination of Max Pooling, Batch Normalization, Dropout layers, and relatively low number of filters.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Loss: Categorical Cross-Entropy</a:t>
            </a:r>
            <a:endParaRPr/>
          </a:p>
          <a:p>
            <a:pPr indent="0" lvl="0" marL="0" rtl="0" algn="l">
              <a:lnSpc>
                <a:spcPct val="100000"/>
              </a:lnSpc>
              <a:spcBef>
                <a:spcPts val="0"/>
              </a:spcBef>
              <a:spcAft>
                <a:spcPts val="0"/>
              </a:spcAft>
              <a:buNone/>
            </a:pPr>
            <a:r>
              <a:rPr lang="en"/>
              <a:t>Optimizer: SGD</a:t>
            </a:r>
            <a:endParaRPr/>
          </a:p>
          <a:p>
            <a:pPr indent="0" lvl="0" marL="0" rtl="0" algn="l">
              <a:lnSpc>
                <a:spcPct val="100000"/>
              </a:lnSpc>
              <a:spcBef>
                <a:spcPts val="0"/>
              </a:spcBef>
              <a:spcAft>
                <a:spcPts val="0"/>
              </a:spcAft>
              <a:buNone/>
            </a:pPr>
            <a:r>
              <a:rPr lang="en"/>
              <a:t>Epochs: 40</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165" name="Google Shape;165;p29"/>
          <p:cNvPicPr preferRelativeResize="0"/>
          <p:nvPr/>
        </p:nvPicPr>
        <p:blipFill>
          <a:blip r:embed="rId3">
            <a:alphaModFix/>
          </a:blip>
          <a:stretch>
            <a:fillRect/>
          </a:stretch>
        </p:blipFill>
        <p:spPr>
          <a:xfrm>
            <a:off x="4375525" y="906950"/>
            <a:ext cx="4031175" cy="40552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CNN with Mel-Frequency Spectrograms</a:t>
            </a:r>
            <a:endParaRPr>
              <a:latin typeface="Oswald"/>
              <a:ea typeface="Oswald"/>
              <a:cs typeface="Oswald"/>
              <a:sym typeface="Oswald"/>
            </a:endParaRPr>
          </a:p>
        </p:txBody>
      </p:sp>
      <p:sp>
        <p:nvSpPr>
          <p:cNvPr id="171" name="Google Shape;171;p30"/>
          <p:cNvSpPr txBox="1"/>
          <p:nvPr>
            <p:ph idx="1" type="body"/>
          </p:nvPr>
        </p:nvSpPr>
        <p:spPr>
          <a:xfrm>
            <a:off x="311700" y="922000"/>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a:t>
            </a:r>
            <a:r>
              <a:rPr lang="en"/>
              <a:t>rain Accuracy: 0.7209 					</a:t>
            </a:r>
            <a:r>
              <a:rPr lang="en"/>
              <a:t>Test Accuracy: 0.49</a:t>
            </a:r>
            <a:r>
              <a:rPr lang="en"/>
              <a:t>				</a:t>
            </a:r>
            <a:endParaRPr/>
          </a:p>
          <a:p>
            <a:pPr indent="0" lvl="0" marL="0" rtl="0" algn="l">
              <a:lnSpc>
                <a:spcPct val="100000"/>
              </a:lnSpc>
              <a:spcBef>
                <a:spcPts val="0"/>
              </a:spcBef>
              <a:spcAft>
                <a:spcPts val="0"/>
              </a:spcAft>
              <a:buNone/>
            </a:pPr>
            <a:r>
              <a:rPr lang="en"/>
              <a:t>Validation Accuracy: 0.4936				Test F1-Score: 0.40</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172" name="Google Shape;172;p30"/>
          <p:cNvPicPr preferRelativeResize="0"/>
          <p:nvPr/>
        </p:nvPicPr>
        <p:blipFill>
          <a:blip r:embed="rId3">
            <a:alphaModFix/>
          </a:blip>
          <a:stretch>
            <a:fillRect/>
          </a:stretch>
        </p:blipFill>
        <p:spPr>
          <a:xfrm>
            <a:off x="5817700" y="2190750"/>
            <a:ext cx="3230624" cy="1784525"/>
          </a:xfrm>
          <a:prstGeom prst="rect">
            <a:avLst/>
          </a:prstGeom>
          <a:noFill/>
          <a:ln>
            <a:noFill/>
          </a:ln>
        </p:spPr>
      </p:pic>
      <p:pic>
        <p:nvPicPr>
          <p:cNvPr id="173" name="Google Shape;173;p30"/>
          <p:cNvPicPr preferRelativeResize="0"/>
          <p:nvPr/>
        </p:nvPicPr>
        <p:blipFill>
          <a:blip r:embed="rId4">
            <a:alphaModFix/>
          </a:blip>
          <a:stretch>
            <a:fillRect/>
          </a:stretch>
        </p:blipFill>
        <p:spPr>
          <a:xfrm>
            <a:off x="2926425" y="2190750"/>
            <a:ext cx="2796400" cy="2121100"/>
          </a:xfrm>
          <a:prstGeom prst="rect">
            <a:avLst/>
          </a:prstGeom>
          <a:noFill/>
          <a:ln>
            <a:noFill/>
          </a:ln>
        </p:spPr>
      </p:pic>
      <p:pic>
        <p:nvPicPr>
          <p:cNvPr id="174" name="Google Shape;174;p30"/>
          <p:cNvPicPr preferRelativeResize="0"/>
          <p:nvPr/>
        </p:nvPicPr>
        <p:blipFill>
          <a:blip r:embed="rId5">
            <a:alphaModFix/>
          </a:blip>
          <a:stretch>
            <a:fillRect/>
          </a:stretch>
        </p:blipFill>
        <p:spPr>
          <a:xfrm>
            <a:off x="78118" y="2190750"/>
            <a:ext cx="2773682" cy="24946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CNN with MFCC Spectrograms</a:t>
            </a:r>
            <a:endParaRPr>
              <a:latin typeface="Oswald"/>
              <a:ea typeface="Oswald"/>
              <a:cs typeface="Oswald"/>
              <a:sym typeface="Oswald"/>
            </a:endParaRPr>
          </a:p>
        </p:txBody>
      </p:sp>
      <p:sp>
        <p:nvSpPr>
          <p:cNvPr id="180" name="Google Shape;180;p31"/>
          <p:cNvSpPr txBox="1"/>
          <p:nvPr>
            <p:ph idx="1" type="body"/>
          </p:nvPr>
        </p:nvSpPr>
        <p:spPr>
          <a:xfrm>
            <a:off x="311700" y="1043300"/>
            <a:ext cx="38007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model struggled with the same problem of overfitting and required the similar layer architecture, with slightly different Max Pooling layers and number of filters.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Loss: Categorical Cross-Entropy</a:t>
            </a:r>
            <a:endParaRPr/>
          </a:p>
          <a:p>
            <a:pPr indent="0" lvl="0" marL="0" rtl="0" algn="l">
              <a:lnSpc>
                <a:spcPct val="100000"/>
              </a:lnSpc>
              <a:spcBef>
                <a:spcPts val="0"/>
              </a:spcBef>
              <a:spcAft>
                <a:spcPts val="0"/>
              </a:spcAft>
              <a:buNone/>
            </a:pPr>
            <a:r>
              <a:rPr lang="en"/>
              <a:t>Optimizer: SGD</a:t>
            </a:r>
            <a:endParaRPr/>
          </a:p>
          <a:p>
            <a:pPr indent="0" lvl="0" marL="0" rtl="0" algn="l">
              <a:lnSpc>
                <a:spcPct val="100000"/>
              </a:lnSpc>
              <a:spcBef>
                <a:spcPts val="0"/>
              </a:spcBef>
              <a:spcAft>
                <a:spcPts val="0"/>
              </a:spcAft>
              <a:buNone/>
            </a:pPr>
            <a:r>
              <a:rPr lang="en"/>
              <a:t>Epochs: 40</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181" name="Google Shape;181;p31"/>
          <p:cNvPicPr preferRelativeResize="0"/>
          <p:nvPr/>
        </p:nvPicPr>
        <p:blipFill>
          <a:blip r:embed="rId3">
            <a:alphaModFix/>
          </a:blip>
          <a:stretch>
            <a:fillRect/>
          </a:stretch>
        </p:blipFill>
        <p:spPr>
          <a:xfrm>
            <a:off x="4798550" y="835750"/>
            <a:ext cx="3596025" cy="4172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idx="1" type="subTitle"/>
          </p:nvPr>
        </p:nvSpPr>
        <p:spPr>
          <a:xfrm>
            <a:off x="311700" y="1487575"/>
            <a:ext cx="8520600" cy="253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Redo notebook six to include analysis of slices of predictions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CNN with MFCC Spectrograms</a:t>
            </a:r>
            <a:endParaRPr>
              <a:latin typeface="Oswald"/>
              <a:ea typeface="Oswald"/>
              <a:cs typeface="Oswald"/>
              <a:sym typeface="Oswald"/>
            </a:endParaRPr>
          </a:p>
        </p:txBody>
      </p:sp>
      <p:sp>
        <p:nvSpPr>
          <p:cNvPr id="187" name="Google Shape;187;p32"/>
          <p:cNvSpPr txBox="1"/>
          <p:nvPr>
            <p:ph idx="1" type="body"/>
          </p:nvPr>
        </p:nvSpPr>
        <p:spPr>
          <a:xfrm>
            <a:off x="311700" y="922000"/>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Train Accuracy: 0.6279 					Test Accuracy: 0.41				</a:t>
            </a:r>
            <a:endParaRPr/>
          </a:p>
          <a:p>
            <a:pPr indent="0" lvl="0" marL="0" rtl="0" algn="l">
              <a:lnSpc>
                <a:spcPct val="100000"/>
              </a:lnSpc>
              <a:spcBef>
                <a:spcPts val="0"/>
              </a:spcBef>
              <a:spcAft>
                <a:spcPts val="0"/>
              </a:spcAft>
              <a:buNone/>
            </a:pPr>
            <a:r>
              <a:rPr lang="en"/>
              <a:t>Validation Accuracy: 0.4186				Test F1-Score: 0.32</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188" name="Google Shape;188;p32"/>
          <p:cNvPicPr preferRelativeResize="0"/>
          <p:nvPr/>
        </p:nvPicPr>
        <p:blipFill>
          <a:blip r:embed="rId3">
            <a:alphaModFix/>
          </a:blip>
          <a:stretch>
            <a:fillRect/>
          </a:stretch>
        </p:blipFill>
        <p:spPr>
          <a:xfrm>
            <a:off x="2924798" y="2184850"/>
            <a:ext cx="2813518" cy="2121100"/>
          </a:xfrm>
          <a:prstGeom prst="rect">
            <a:avLst/>
          </a:prstGeom>
          <a:noFill/>
          <a:ln>
            <a:noFill/>
          </a:ln>
        </p:spPr>
      </p:pic>
      <p:pic>
        <p:nvPicPr>
          <p:cNvPr id="189" name="Google Shape;189;p32"/>
          <p:cNvPicPr preferRelativeResize="0"/>
          <p:nvPr/>
        </p:nvPicPr>
        <p:blipFill>
          <a:blip r:embed="rId4">
            <a:alphaModFix/>
          </a:blip>
          <a:stretch>
            <a:fillRect/>
          </a:stretch>
        </p:blipFill>
        <p:spPr>
          <a:xfrm>
            <a:off x="71549" y="2184850"/>
            <a:ext cx="2773676" cy="2520772"/>
          </a:xfrm>
          <a:prstGeom prst="rect">
            <a:avLst/>
          </a:prstGeom>
          <a:noFill/>
          <a:ln>
            <a:noFill/>
          </a:ln>
        </p:spPr>
      </p:pic>
      <p:pic>
        <p:nvPicPr>
          <p:cNvPr id="190" name="Google Shape;190;p32"/>
          <p:cNvPicPr preferRelativeResize="0"/>
          <p:nvPr/>
        </p:nvPicPr>
        <p:blipFill>
          <a:blip r:embed="rId5">
            <a:alphaModFix/>
          </a:blip>
          <a:stretch>
            <a:fillRect/>
          </a:stretch>
        </p:blipFill>
        <p:spPr>
          <a:xfrm>
            <a:off x="5835400" y="2184850"/>
            <a:ext cx="3230625" cy="179022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CNN with  ResNet50 with MFCC Spectrograms</a:t>
            </a:r>
            <a:endParaRPr>
              <a:latin typeface="Oswald"/>
              <a:ea typeface="Oswald"/>
              <a:cs typeface="Oswald"/>
              <a:sym typeface="Oswald"/>
            </a:endParaRPr>
          </a:p>
        </p:txBody>
      </p:sp>
      <p:sp>
        <p:nvSpPr>
          <p:cNvPr id="196" name="Google Shape;196;p33"/>
          <p:cNvSpPr txBox="1"/>
          <p:nvPr>
            <p:ph idx="1" type="body"/>
          </p:nvPr>
        </p:nvSpPr>
        <p:spPr>
          <a:xfrm>
            <a:off x="311700" y="1043300"/>
            <a:ext cx="51729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model was trained using Keras to import the ResNet50 model with ImageNet weights. Trainable layers of the ResNet model were unfrozen.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model did not perform as well as expected potentially due to the difference between input image dimensions used on the ImageNet dataset.</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Loss: Categorical </a:t>
            </a:r>
            <a:r>
              <a:rPr lang="en"/>
              <a:t>Cross-Entropy</a:t>
            </a:r>
            <a:endParaRPr/>
          </a:p>
          <a:p>
            <a:pPr indent="0" lvl="0" marL="0" rtl="0" algn="l">
              <a:lnSpc>
                <a:spcPct val="100000"/>
              </a:lnSpc>
              <a:spcBef>
                <a:spcPts val="0"/>
              </a:spcBef>
              <a:spcAft>
                <a:spcPts val="0"/>
              </a:spcAft>
              <a:buNone/>
            </a:pPr>
            <a:r>
              <a:rPr lang="en"/>
              <a:t>Optimizer: SGD</a:t>
            </a:r>
            <a:endParaRPr/>
          </a:p>
          <a:p>
            <a:pPr indent="0" lvl="0" marL="0" rtl="0" algn="l">
              <a:lnSpc>
                <a:spcPct val="100000"/>
              </a:lnSpc>
              <a:spcBef>
                <a:spcPts val="0"/>
              </a:spcBef>
              <a:spcAft>
                <a:spcPts val="0"/>
              </a:spcAft>
              <a:buNone/>
            </a:pPr>
            <a:r>
              <a:rPr lang="en"/>
              <a:t>Epochs: 40</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197" name="Google Shape;197;p33"/>
          <p:cNvPicPr preferRelativeResize="0"/>
          <p:nvPr/>
        </p:nvPicPr>
        <p:blipFill>
          <a:blip r:embed="rId3">
            <a:alphaModFix/>
          </a:blip>
          <a:stretch>
            <a:fillRect/>
          </a:stretch>
        </p:blipFill>
        <p:spPr>
          <a:xfrm>
            <a:off x="5484525" y="835750"/>
            <a:ext cx="3299625" cy="2046700"/>
          </a:xfrm>
          <a:prstGeom prst="rect">
            <a:avLst/>
          </a:prstGeom>
          <a:noFill/>
          <a:ln>
            <a:noFill/>
          </a:ln>
        </p:spPr>
      </p:pic>
      <p:pic>
        <p:nvPicPr>
          <p:cNvPr id="198" name="Google Shape;198;p33"/>
          <p:cNvPicPr preferRelativeResize="0"/>
          <p:nvPr/>
        </p:nvPicPr>
        <p:blipFill>
          <a:blip r:embed="rId4">
            <a:alphaModFix/>
          </a:blip>
          <a:stretch>
            <a:fillRect/>
          </a:stretch>
        </p:blipFill>
        <p:spPr>
          <a:xfrm>
            <a:off x="5484525" y="2991100"/>
            <a:ext cx="3351700" cy="2107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263050"/>
            <a:ext cx="8652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CNN with ResNet50 with MFCC Spectrograms</a:t>
            </a:r>
            <a:endParaRPr>
              <a:latin typeface="Oswald"/>
              <a:ea typeface="Oswald"/>
              <a:cs typeface="Oswald"/>
              <a:sym typeface="Oswald"/>
            </a:endParaRPr>
          </a:p>
        </p:txBody>
      </p:sp>
      <p:sp>
        <p:nvSpPr>
          <p:cNvPr id="204" name="Google Shape;204;p34"/>
          <p:cNvSpPr txBox="1"/>
          <p:nvPr>
            <p:ph idx="1" type="body"/>
          </p:nvPr>
        </p:nvSpPr>
        <p:spPr>
          <a:xfrm>
            <a:off x="311700" y="922000"/>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Train Accuracy: 0.7870					Test Accuracy: 0.36				</a:t>
            </a:r>
            <a:endParaRPr/>
          </a:p>
          <a:p>
            <a:pPr indent="0" lvl="0" marL="0" rtl="0" algn="l">
              <a:lnSpc>
                <a:spcPct val="100000"/>
              </a:lnSpc>
              <a:spcBef>
                <a:spcPts val="0"/>
              </a:spcBef>
              <a:spcAft>
                <a:spcPts val="0"/>
              </a:spcAft>
              <a:buNone/>
            </a:pPr>
            <a:r>
              <a:rPr lang="en"/>
              <a:t>Validation Accuracy: 0.36					Test F1-Score: 0.28</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205" name="Google Shape;205;p34"/>
          <p:cNvPicPr preferRelativeResize="0"/>
          <p:nvPr/>
        </p:nvPicPr>
        <p:blipFill>
          <a:blip r:embed="rId3">
            <a:alphaModFix/>
          </a:blip>
          <a:stretch>
            <a:fillRect/>
          </a:stretch>
        </p:blipFill>
        <p:spPr>
          <a:xfrm>
            <a:off x="5797450" y="2184850"/>
            <a:ext cx="3232351" cy="1733425"/>
          </a:xfrm>
          <a:prstGeom prst="rect">
            <a:avLst/>
          </a:prstGeom>
          <a:noFill/>
          <a:ln>
            <a:noFill/>
          </a:ln>
        </p:spPr>
      </p:pic>
      <p:pic>
        <p:nvPicPr>
          <p:cNvPr id="206" name="Google Shape;206;p34"/>
          <p:cNvPicPr preferRelativeResize="0"/>
          <p:nvPr/>
        </p:nvPicPr>
        <p:blipFill>
          <a:blip r:embed="rId4">
            <a:alphaModFix/>
          </a:blip>
          <a:stretch>
            <a:fillRect/>
          </a:stretch>
        </p:blipFill>
        <p:spPr>
          <a:xfrm>
            <a:off x="2947675" y="2184850"/>
            <a:ext cx="2773676" cy="2048643"/>
          </a:xfrm>
          <a:prstGeom prst="rect">
            <a:avLst/>
          </a:prstGeom>
          <a:noFill/>
          <a:ln>
            <a:noFill/>
          </a:ln>
        </p:spPr>
      </p:pic>
      <p:pic>
        <p:nvPicPr>
          <p:cNvPr id="207" name="Google Shape;207;p34"/>
          <p:cNvPicPr preferRelativeResize="0"/>
          <p:nvPr/>
        </p:nvPicPr>
        <p:blipFill>
          <a:blip r:embed="rId5">
            <a:alphaModFix/>
          </a:blip>
          <a:stretch>
            <a:fillRect/>
          </a:stretch>
        </p:blipFill>
        <p:spPr>
          <a:xfrm>
            <a:off x="97900" y="2184850"/>
            <a:ext cx="2773675" cy="250205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Neural Network with Mean MFCC Values</a:t>
            </a:r>
            <a:endParaRPr>
              <a:latin typeface="Oswald"/>
              <a:ea typeface="Oswald"/>
              <a:cs typeface="Oswald"/>
              <a:sym typeface="Oswald"/>
            </a:endParaRPr>
          </a:p>
        </p:txBody>
      </p:sp>
      <p:sp>
        <p:nvSpPr>
          <p:cNvPr id="213" name="Google Shape;213;p35"/>
          <p:cNvSpPr txBox="1"/>
          <p:nvPr>
            <p:ph idx="1" type="body"/>
          </p:nvPr>
        </p:nvSpPr>
        <p:spPr>
          <a:xfrm>
            <a:off x="311700" y="1043300"/>
            <a:ext cx="39462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model used a non-convolutional neural network </a:t>
            </a:r>
            <a:r>
              <a:rPr lang="en"/>
              <a:t>architecture</a:t>
            </a:r>
            <a:r>
              <a:rPr lang="en"/>
              <a:t>, given the one </a:t>
            </a:r>
            <a:r>
              <a:rPr lang="en"/>
              <a:t>dimensional</a:t>
            </a:r>
            <a:r>
              <a:rPr lang="en"/>
              <a:t> feature space.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model did not have the highest accuracy or F1-score, but its training speed was over twenty times faster than the fastest CNN model.</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Loss: Categorical Cross-Entropy</a:t>
            </a:r>
            <a:endParaRPr/>
          </a:p>
          <a:p>
            <a:pPr indent="0" lvl="0" marL="0" rtl="0" algn="l">
              <a:lnSpc>
                <a:spcPct val="100000"/>
              </a:lnSpc>
              <a:spcBef>
                <a:spcPts val="0"/>
              </a:spcBef>
              <a:spcAft>
                <a:spcPts val="0"/>
              </a:spcAft>
              <a:buNone/>
            </a:pPr>
            <a:r>
              <a:rPr lang="en"/>
              <a:t>Optimizer: SGD</a:t>
            </a:r>
            <a:endParaRPr/>
          </a:p>
          <a:p>
            <a:pPr indent="0" lvl="0" marL="0" rtl="0" algn="l">
              <a:lnSpc>
                <a:spcPct val="100000"/>
              </a:lnSpc>
              <a:spcBef>
                <a:spcPts val="0"/>
              </a:spcBef>
              <a:spcAft>
                <a:spcPts val="0"/>
              </a:spcAft>
              <a:buNone/>
            </a:pPr>
            <a:r>
              <a:rPr lang="en"/>
              <a:t>Epochs: 40</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214" name="Google Shape;214;p35"/>
          <p:cNvPicPr preferRelativeResize="0"/>
          <p:nvPr/>
        </p:nvPicPr>
        <p:blipFill>
          <a:blip r:embed="rId3">
            <a:alphaModFix/>
          </a:blip>
          <a:stretch>
            <a:fillRect/>
          </a:stretch>
        </p:blipFill>
        <p:spPr>
          <a:xfrm>
            <a:off x="4572000" y="988150"/>
            <a:ext cx="4419599" cy="25052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Neural Network with Mean MFCC Values</a:t>
            </a:r>
            <a:endParaRPr>
              <a:latin typeface="Oswald"/>
              <a:ea typeface="Oswald"/>
              <a:cs typeface="Oswald"/>
              <a:sym typeface="Oswald"/>
            </a:endParaRPr>
          </a:p>
        </p:txBody>
      </p:sp>
      <p:sp>
        <p:nvSpPr>
          <p:cNvPr id="220" name="Google Shape;220;p36"/>
          <p:cNvSpPr txBox="1"/>
          <p:nvPr>
            <p:ph idx="1" type="body"/>
          </p:nvPr>
        </p:nvSpPr>
        <p:spPr>
          <a:xfrm>
            <a:off x="311700" y="922000"/>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Train Accuracy: 0.4805 					Test Accuracy: 0.33				</a:t>
            </a:r>
            <a:endParaRPr/>
          </a:p>
          <a:p>
            <a:pPr indent="0" lvl="0" marL="0" rtl="0" algn="l">
              <a:lnSpc>
                <a:spcPct val="100000"/>
              </a:lnSpc>
              <a:spcBef>
                <a:spcPts val="0"/>
              </a:spcBef>
              <a:spcAft>
                <a:spcPts val="0"/>
              </a:spcAft>
              <a:buNone/>
            </a:pPr>
            <a:r>
              <a:rPr lang="en"/>
              <a:t>Validation Accuracy: 0.3301				Test F1-Score: 0.29</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221" name="Google Shape;221;p36"/>
          <p:cNvPicPr preferRelativeResize="0"/>
          <p:nvPr/>
        </p:nvPicPr>
        <p:blipFill>
          <a:blip r:embed="rId3">
            <a:alphaModFix/>
          </a:blip>
          <a:stretch>
            <a:fillRect/>
          </a:stretch>
        </p:blipFill>
        <p:spPr>
          <a:xfrm>
            <a:off x="5809554" y="2184850"/>
            <a:ext cx="3203797" cy="1784525"/>
          </a:xfrm>
          <a:prstGeom prst="rect">
            <a:avLst/>
          </a:prstGeom>
          <a:noFill/>
          <a:ln>
            <a:noFill/>
          </a:ln>
        </p:spPr>
      </p:pic>
      <p:pic>
        <p:nvPicPr>
          <p:cNvPr id="222" name="Google Shape;222;p36"/>
          <p:cNvPicPr preferRelativeResize="0"/>
          <p:nvPr/>
        </p:nvPicPr>
        <p:blipFill>
          <a:blip r:embed="rId4">
            <a:alphaModFix/>
          </a:blip>
          <a:stretch>
            <a:fillRect/>
          </a:stretch>
        </p:blipFill>
        <p:spPr>
          <a:xfrm>
            <a:off x="2959200" y="2184850"/>
            <a:ext cx="2773675" cy="2028897"/>
          </a:xfrm>
          <a:prstGeom prst="rect">
            <a:avLst/>
          </a:prstGeom>
          <a:noFill/>
          <a:ln>
            <a:noFill/>
          </a:ln>
        </p:spPr>
      </p:pic>
      <p:pic>
        <p:nvPicPr>
          <p:cNvPr id="223" name="Google Shape;223;p36"/>
          <p:cNvPicPr preferRelativeResize="0"/>
          <p:nvPr/>
        </p:nvPicPr>
        <p:blipFill>
          <a:blip r:embed="rId5">
            <a:alphaModFix/>
          </a:blip>
          <a:stretch>
            <a:fillRect/>
          </a:stretch>
        </p:blipFill>
        <p:spPr>
          <a:xfrm>
            <a:off x="78500" y="2184850"/>
            <a:ext cx="2773675" cy="24938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Logistic Regression with Mean MFCC Values</a:t>
            </a:r>
            <a:endParaRPr>
              <a:latin typeface="Oswald"/>
              <a:ea typeface="Oswald"/>
              <a:cs typeface="Oswald"/>
              <a:sym typeface="Oswald"/>
            </a:endParaRPr>
          </a:p>
        </p:txBody>
      </p:sp>
      <p:sp>
        <p:nvSpPr>
          <p:cNvPr id="229" name="Google Shape;229;p37"/>
          <p:cNvSpPr txBox="1"/>
          <p:nvPr>
            <p:ph idx="1" type="body"/>
          </p:nvPr>
        </p:nvSpPr>
        <p:spPr>
          <a:xfrm>
            <a:off x="311700" y="1043300"/>
            <a:ext cx="71730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model has been implemented to provide a baseline with which to compare the classifiers.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Additionally we will later use the coefficients of this model to derive an approximated feature importance.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Regularization: Elastic Net</a:t>
            </a:r>
            <a:endParaRPr/>
          </a:p>
          <a:p>
            <a:pPr indent="0" lvl="0" marL="0" rtl="0" algn="l">
              <a:lnSpc>
                <a:spcPct val="100000"/>
              </a:lnSpc>
              <a:spcBef>
                <a:spcPts val="0"/>
              </a:spcBef>
              <a:spcAft>
                <a:spcPts val="0"/>
              </a:spcAft>
              <a:buNone/>
            </a:pPr>
            <a:r>
              <a:rPr lang="en"/>
              <a:t>L1/L2 Ratio: 0.5</a:t>
            </a:r>
            <a:endParaRPr/>
          </a:p>
          <a:p>
            <a:pPr indent="0" lvl="0" marL="0" rtl="0" algn="l">
              <a:lnSpc>
                <a:spcPct val="100000"/>
              </a:lnSpc>
              <a:spcBef>
                <a:spcPts val="0"/>
              </a:spcBef>
              <a:spcAft>
                <a:spcPts val="0"/>
              </a:spcAft>
              <a:buNone/>
            </a:pPr>
            <a:r>
              <a:rPr lang="en"/>
              <a:t>Optimizer: Stochastic Average Gradient Descent</a:t>
            </a:r>
            <a:endParaRPr/>
          </a:p>
          <a:p>
            <a:pPr indent="0" lvl="0" marL="0" rtl="0" algn="l">
              <a:lnSpc>
                <a:spcPct val="100000"/>
              </a:lnSpc>
              <a:spcBef>
                <a:spcPts val="0"/>
              </a:spcBef>
              <a:spcAft>
                <a:spcPts val="0"/>
              </a:spcAft>
              <a:buNone/>
            </a:pPr>
            <a:r>
              <a:rPr lang="en"/>
              <a:t>Max Iterations: 500</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Logistic Regression with Mean MFCC Values</a:t>
            </a:r>
            <a:endParaRPr>
              <a:latin typeface="Oswald"/>
              <a:ea typeface="Oswald"/>
              <a:cs typeface="Oswald"/>
              <a:sym typeface="Oswald"/>
            </a:endParaRPr>
          </a:p>
        </p:txBody>
      </p:sp>
      <p:sp>
        <p:nvSpPr>
          <p:cNvPr id="235" name="Google Shape;235;p38"/>
          <p:cNvSpPr txBox="1"/>
          <p:nvPr>
            <p:ph idx="1" type="body"/>
          </p:nvPr>
        </p:nvSpPr>
        <p:spPr>
          <a:xfrm>
            <a:off x="372350" y="1091775"/>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Train Accuracy: 0.37</a:t>
            </a:r>
            <a:endParaRPr/>
          </a:p>
          <a:p>
            <a:pPr indent="0" lvl="0" marL="0" rtl="0" algn="l">
              <a:lnSpc>
                <a:spcPct val="100000"/>
              </a:lnSpc>
              <a:spcBef>
                <a:spcPts val="0"/>
              </a:spcBef>
              <a:spcAft>
                <a:spcPts val="0"/>
              </a:spcAft>
              <a:buNone/>
            </a:pPr>
            <a:r>
              <a:rPr lang="en"/>
              <a:t>Test Accuracy: 0.28				</a:t>
            </a:r>
            <a:endParaRPr/>
          </a:p>
          <a:p>
            <a:pPr indent="0" lvl="0" marL="0" rtl="0" algn="l">
              <a:lnSpc>
                <a:spcPct val="100000"/>
              </a:lnSpc>
              <a:spcBef>
                <a:spcPts val="0"/>
              </a:spcBef>
              <a:spcAft>
                <a:spcPts val="0"/>
              </a:spcAft>
              <a:buNone/>
            </a:pPr>
            <a:r>
              <a:rPr lang="en"/>
              <a:t>Test F1-Score: 0.22</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236" name="Google Shape;236;p38"/>
          <p:cNvPicPr preferRelativeResize="0"/>
          <p:nvPr/>
        </p:nvPicPr>
        <p:blipFill>
          <a:blip r:embed="rId3">
            <a:alphaModFix/>
          </a:blip>
          <a:stretch>
            <a:fillRect/>
          </a:stretch>
        </p:blipFill>
        <p:spPr>
          <a:xfrm>
            <a:off x="251175" y="2796700"/>
            <a:ext cx="3994626" cy="2183550"/>
          </a:xfrm>
          <a:prstGeom prst="rect">
            <a:avLst/>
          </a:prstGeom>
          <a:noFill/>
          <a:ln>
            <a:noFill/>
          </a:ln>
        </p:spPr>
      </p:pic>
      <p:pic>
        <p:nvPicPr>
          <p:cNvPr id="237" name="Google Shape;237;p38"/>
          <p:cNvPicPr preferRelativeResize="0"/>
          <p:nvPr/>
        </p:nvPicPr>
        <p:blipFill>
          <a:blip r:embed="rId4">
            <a:alphaModFix/>
          </a:blip>
          <a:stretch>
            <a:fillRect/>
          </a:stretch>
        </p:blipFill>
        <p:spPr>
          <a:xfrm>
            <a:off x="4572000" y="1031125"/>
            <a:ext cx="4454400" cy="39491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9"/>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Random Forest with Mean MFCC Values</a:t>
            </a:r>
            <a:endParaRPr>
              <a:latin typeface="Oswald"/>
              <a:ea typeface="Oswald"/>
              <a:cs typeface="Oswald"/>
              <a:sym typeface="Oswald"/>
            </a:endParaRPr>
          </a:p>
        </p:txBody>
      </p:sp>
      <p:sp>
        <p:nvSpPr>
          <p:cNvPr id="243" name="Google Shape;243;p39"/>
          <p:cNvSpPr txBox="1"/>
          <p:nvPr>
            <p:ph idx="1" type="body"/>
          </p:nvPr>
        </p:nvSpPr>
        <p:spPr>
          <a:xfrm>
            <a:off x="311700" y="1043300"/>
            <a:ext cx="71730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Random Forest model utilized a random grid search for hyperparameter tuning. The random grid search was conducted with fifty iterations with three fold cross-validation.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Grid Search:  n_estimators: 50-500 trees,</a:t>
            </a:r>
            <a:endParaRPr/>
          </a:p>
          <a:p>
            <a:pPr indent="457200" lvl="0" marL="914400" rtl="0" algn="l">
              <a:lnSpc>
                <a:spcPct val="100000"/>
              </a:lnSpc>
              <a:spcBef>
                <a:spcPts val="0"/>
              </a:spcBef>
              <a:spcAft>
                <a:spcPts val="0"/>
              </a:spcAft>
              <a:buNone/>
            </a:pPr>
            <a:r>
              <a:rPr lang="en"/>
              <a:t>m</a:t>
            </a:r>
            <a:r>
              <a:rPr lang="en"/>
              <a:t>ax_features: binary </a:t>
            </a:r>
            <a:r>
              <a:rPr lang="en"/>
              <a:t>logarithm</a:t>
            </a:r>
            <a:r>
              <a:rPr lang="en"/>
              <a:t>, square root</a:t>
            </a:r>
            <a:endParaRPr/>
          </a:p>
          <a:p>
            <a:pPr indent="457200" lvl="0" marL="914400" rtl="0" algn="l">
              <a:lnSpc>
                <a:spcPct val="100000"/>
              </a:lnSpc>
              <a:spcBef>
                <a:spcPts val="0"/>
              </a:spcBef>
              <a:spcAft>
                <a:spcPts val="0"/>
              </a:spcAft>
              <a:buNone/>
            </a:pPr>
            <a:r>
              <a:rPr lang="en"/>
              <a:t>max_depth</a:t>
            </a:r>
            <a:r>
              <a:rPr lang="en"/>
              <a:t>: 5-50 levels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Best Parameters: n_estimators: 476, </a:t>
            </a:r>
            <a:endParaRPr/>
          </a:p>
          <a:p>
            <a:pPr indent="0" lvl="0" marL="1828800" rtl="0" algn="l">
              <a:lnSpc>
                <a:spcPct val="100000"/>
              </a:lnSpc>
              <a:spcBef>
                <a:spcPts val="0"/>
              </a:spcBef>
              <a:spcAft>
                <a:spcPts val="0"/>
              </a:spcAft>
              <a:buNone/>
            </a:pPr>
            <a:r>
              <a:rPr lang="en"/>
              <a:t>max_features: 'sqrt', </a:t>
            </a:r>
            <a:endParaRPr/>
          </a:p>
          <a:p>
            <a:pPr indent="0" lvl="0" marL="1828800" rtl="0" algn="l">
              <a:lnSpc>
                <a:spcPct val="100000"/>
              </a:lnSpc>
              <a:spcBef>
                <a:spcPts val="0"/>
              </a:spcBef>
              <a:spcAft>
                <a:spcPts val="0"/>
              </a:spcAft>
              <a:buNone/>
            </a:pPr>
            <a:r>
              <a:rPr lang="en"/>
              <a:t>max_depth: 41</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0"/>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Random Forest with Mean MFCC Values</a:t>
            </a:r>
            <a:endParaRPr>
              <a:latin typeface="Oswald"/>
              <a:ea typeface="Oswald"/>
              <a:cs typeface="Oswald"/>
              <a:sym typeface="Oswald"/>
            </a:endParaRPr>
          </a:p>
        </p:txBody>
      </p:sp>
      <p:sp>
        <p:nvSpPr>
          <p:cNvPr id="249" name="Google Shape;249;p40"/>
          <p:cNvSpPr txBox="1"/>
          <p:nvPr>
            <p:ph idx="1" type="body"/>
          </p:nvPr>
        </p:nvSpPr>
        <p:spPr>
          <a:xfrm>
            <a:off x="372350" y="1091775"/>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Train Accuracy: 0.47</a:t>
            </a:r>
            <a:endParaRPr/>
          </a:p>
          <a:p>
            <a:pPr indent="0" lvl="0" marL="0" rtl="0" algn="l">
              <a:lnSpc>
                <a:spcPct val="100000"/>
              </a:lnSpc>
              <a:spcBef>
                <a:spcPts val="0"/>
              </a:spcBef>
              <a:spcAft>
                <a:spcPts val="0"/>
              </a:spcAft>
              <a:buNone/>
            </a:pPr>
            <a:r>
              <a:rPr lang="en"/>
              <a:t>Test Accuracy: 0.39				</a:t>
            </a:r>
            <a:endParaRPr/>
          </a:p>
          <a:p>
            <a:pPr indent="0" lvl="0" marL="0" rtl="0" algn="l">
              <a:lnSpc>
                <a:spcPct val="100000"/>
              </a:lnSpc>
              <a:spcBef>
                <a:spcPts val="0"/>
              </a:spcBef>
              <a:spcAft>
                <a:spcPts val="0"/>
              </a:spcAft>
              <a:buNone/>
            </a:pPr>
            <a:r>
              <a:rPr lang="en"/>
              <a:t>Test F1-Score: 0.31</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250" name="Google Shape;250;p40"/>
          <p:cNvPicPr preferRelativeResize="0"/>
          <p:nvPr/>
        </p:nvPicPr>
        <p:blipFill>
          <a:blip r:embed="rId3">
            <a:alphaModFix/>
          </a:blip>
          <a:stretch>
            <a:fillRect/>
          </a:stretch>
        </p:blipFill>
        <p:spPr>
          <a:xfrm>
            <a:off x="237850" y="2685225"/>
            <a:ext cx="4127442" cy="2183550"/>
          </a:xfrm>
          <a:prstGeom prst="rect">
            <a:avLst/>
          </a:prstGeom>
          <a:noFill/>
          <a:ln>
            <a:noFill/>
          </a:ln>
        </p:spPr>
      </p:pic>
      <p:pic>
        <p:nvPicPr>
          <p:cNvPr id="251" name="Google Shape;251;p40"/>
          <p:cNvPicPr preferRelativeResize="0"/>
          <p:nvPr/>
        </p:nvPicPr>
        <p:blipFill>
          <a:blip r:embed="rId4">
            <a:alphaModFix/>
          </a:blip>
          <a:stretch>
            <a:fillRect/>
          </a:stretch>
        </p:blipFill>
        <p:spPr>
          <a:xfrm>
            <a:off x="4640079" y="1030100"/>
            <a:ext cx="4192225" cy="3838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1"/>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Support Vector Classifier with Mean MFCC Values</a:t>
            </a:r>
            <a:endParaRPr>
              <a:latin typeface="Oswald"/>
              <a:ea typeface="Oswald"/>
              <a:cs typeface="Oswald"/>
              <a:sym typeface="Oswald"/>
            </a:endParaRPr>
          </a:p>
        </p:txBody>
      </p:sp>
      <p:sp>
        <p:nvSpPr>
          <p:cNvPr id="257" name="Google Shape;257;p41"/>
          <p:cNvSpPr txBox="1"/>
          <p:nvPr>
            <p:ph idx="1" type="body"/>
          </p:nvPr>
        </p:nvSpPr>
        <p:spPr>
          <a:xfrm>
            <a:off x="311700" y="1043300"/>
            <a:ext cx="7173000" cy="4100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This Support Vector Classifier utilized random grid search for hyperparameter tuning. The random grid search was performed with 20 iterations with three fold cross-validation. It is notable this was by far the slowest model to tune and train.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param_distributions = {"gamma": reciprocal(0.001, 1),</a:t>
            </a:r>
            <a:endParaRPr/>
          </a:p>
          <a:p>
            <a:pPr indent="0" lvl="0" marL="1828800" rtl="0" algn="l">
              <a:lnSpc>
                <a:spcPct val="100000"/>
              </a:lnSpc>
              <a:spcBef>
                <a:spcPts val="0"/>
              </a:spcBef>
              <a:spcAft>
                <a:spcPts val="0"/>
              </a:spcAft>
              <a:buNone/>
            </a:pPr>
            <a:r>
              <a:rPr lang="en"/>
              <a:t>        "C": uniform(0.1, 100), </a:t>
            </a:r>
            <a:endParaRPr/>
          </a:p>
          <a:p>
            <a:pPr indent="0" lvl="0" marL="1828800" rtl="0" algn="l">
              <a:lnSpc>
                <a:spcPct val="100000"/>
              </a:lnSpc>
              <a:spcBef>
                <a:spcPts val="0"/>
              </a:spcBef>
              <a:spcAft>
                <a:spcPts val="0"/>
              </a:spcAft>
              <a:buNone/>
            </a:pPr>
            <a:r>
              <a:rPr lang="en"/>
              <a:t>        "kernel": ['linear','rbf']} </a:t>
            </a:r>
            <a:endParaRPr/>
          </a:p>
          <a:p>
            <a:pPr indent="0" lvl="0" marL="18288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Best Estimator = {"gamma": 0.20592,</a:t>
            </a:r>
            <a:endParaRPr/>
          </a:p>
          <a:p>
            <a:pPr indent="457200" lvl="0" marL="1371600" rtl="0" algn="l">
              <a:lnSpc>
                <a:spcPct val="100000"/>
              </a:lnSpc>
              <a:spcBef>
                <a:spcPts val="0"/>
              </a:spcBef>
              <a:spcAft>
                <a:spcPts val="0"/>
              </a:spcAft>
              <a:buNone/>
            </a:pPr>
            <a:r>
              <a:rPr lang="en"/>
              <a:t>"C": 75.0634,</a:t>
            </a:r>
            <a:endParaRPr/>
          </a:p>
          <a:p>
            <a:pPr indent="457200" lvl="0" marL="1371600" rtl="0" algn="l">
              <a:lnSpc>
                <a:spcPct val="100000"/>
              </a:lnSpc>
              <a:spcBef>
                <a:spcPts val="0"/>
              </a:spcBef>
              <a:spcAft>
                <a:spcPts val="0"/>
              </a:spcAft>
              <a:buNone/>
            </a:pPr>
            <a:r>
              <a:rPr lang="en"/>
              <a:t>"kernel": “radial bias function”}</a:t>
            </a:r>
            <a:endParaRPr/>
          </a:p>
          <a:p>
            <a:pPr indent="0" lvl="0" marL="1828800" rtl="0" algn="l">
              <a:lnSpc>
                <a:spcPct val="100000"/>
              </a:lnSpc>
              <a:spcBef>
                <a:spcPts val="0"/>
              </a:spcBef>
              <a:spcAft>
                <a:spcPts val="0"/>
              </a:spcAft>
              <a:buNone/>
            </a:pPr>
            <a:r>
              <a:rPr lang="en"/>
              <a:t>             </a:t>
            </a:r>
            <a:endParaRPr/>
          </a:p>
          <a:p>
            <a:pPr indent="0" lvl="0" marL="1828800" rtl="0" algn="l">
              <a:lnSpc>
                <a:spcPct val="100000"/>
              </a:lnSpc>
              <a:spcBef>
                <a:spcPts val="0"/>
              </a:spcBef>
              <a:spcAft>
                <a:spcPts val="0"/>
              </a:spcAft>
              <a:buNone/>
            </a:pPr>
            <a:r>
              <a:t/>
            </a:r>
            <a:endParaRPr/>
          </a:p>
          <a:p>
            <a:pPr indent="0" lvl="0" marL="18288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263175" y="21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Introduction</a:t>
            </a:r>
            <a:endParaRPr>
              <a:latin typeface="Oswald"/>
              <a:ea typeface="Oswald"/>
              <a:cs typeface="Oswald"/>
              <a:sym typeface="Oswald"/>
            </a:endParaRPr>
          </a:p>
        </p:txBody>
      </p:sp>
      <p:sp>
        <p:nvSpPr>
          <p:cNvPr id="68" name="Google Shape;68;p15"/>
          <p:cNvSpPr txBox="1"/>
          <p:nvPr>
            <p:ph idx="1" type="body"/>
          </p:nvPr>
        </p:nvSpPr>
        <p:spPr>
          <a:xfrm>
            <a:off x="311700" y="849200"/>
            <a:ext cx="8520600" cy="429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last ten years that has been huge leaps forward in the field of computer vision, with algorithms gaining high level understanding of the digital images. </a:t>
            </a:r>
            <a:endParaRPr/>
          </a:p>
          <a:p>
            <a:pPr indent="0" lvl="0" marL="0" rtl="0" algn="l">
              <a:spcBef>
                <a:spcPts val="1600"/>
              </a:spcBef>
              <a:spcAft>
                <a:spcPts val="0"/>
              </a:spcAft>
              <a:buNone/>
            </a:pPr>
            <a:r>
              <a:rPr lang="en"/>
              <a:t>For this project, we will apply these image classification algorithms to audio files by converting the raw audio into three feature sets: Mel-Frequency Spectrogram images,and Mel-Frequency Cepstral Coefficient images, and the mean </a:t>
            </a:r>
            <a:r>
              <a:rPr lang="en"/>
              <a:t>Mel-Frequency Cepstral Coefficient values. The dataset we will investigate is comprised of a variety of typical household sounds.</a:t>
            </a:r>
            <a:endParaRPr/>
          </a:p>
          <a:p>
            <a:pPr indent="0" lvl="0" marL="0" rtl="0" algn="l">
              <a:lnSpc>
                <a:spcPct val="100000"/>
              </a:lnSpc>
              <a:spcBef>
                <a:spcPts val="1600"/>
              </a:spcBef>
              <a:spcAft>
                <a:spcPts val="0"/>
              </a:spcAft>
              <a:buNone/>
            </a:pPr>
            <a:r>
              <a:rPr lang="en" sz="2800">
                <a:solidFill>
                  <a:schemeClr val="dk1"/>
                </a:solidFill>
                <a:latin typeface="Oswald"/>
                <a:ea typeface="Oswald"/>
                <a:cs typeface="Oswald"/>
                <a:sym typeface="Oswald"/>
              </a:rPr>
              <a:t>Goal</a:t>
            </a:r>
            <a:endParaRPr sz="2800">
              <a:solidFill>
                <a:schemeClr val="dk1"/>
              </a:solidFill>
              <a:latin typeface="Oswald"/>
              <a:ea typeface="Oswald"/>
              <a:cs typeface="Oswald"/>
              <a:sym typeface="Oswald"/>
            </a:endParaRPr>
          </a:p>
          <a:p>
            <a:pPr indent="0" lvl="0" marL="0" rtl="0" algn="l">
              <a:lnSpc>
                <a:spcPct val="100000"/>
              </a:lnSpc>
              <a:spcBef>
                <a:spcPts val="0"/>
              </a:spcBef>
              <a:spcAft>
                <a:spcPts val="0"/>
              </a:spcAft>
              <a:buNone/>
            </a:pPr>
            <a:r>
              <a:t/>
            </a:r>
            <a:endParaRPr sz="500">
              <a:solidFill>
                <a:schemeClr val="dk1"/>
              </a:solidFill>
              <a:latin typeface="Oswald"/>
              <a:ea typeface="Oswald"/>
              <a:cs typeface="Oswald"/>
              <a:sym typeface="Oswald"/>
            </a:endParaRPr>
          </a:p>
          <a:p>
            <a:pPr indent="0" lvl="0" marL="0" rtl="0" algn="l">
              <a:spcBef>
                <a:spcPts val="0"/>
              </a:spcBef>
              <a:spcAft>
                <a:spcPts val="1600"/>
              </a:spcAft>
              <a:buNone/>
            </a:pPr>
            <a:r>
              <a:rPr lang="en"/>
              <a:t>Apply machine learning classification algorithms to our converted audio files to predict to the class label of typical household sounds.</a:t>
            </a:r>
            <a:endParaRPr sz="2800">
              <a:solidFill>
                <a:schemeClr val="dk1"/>
              </a:solidFill>
              <a:latin typeface="Oswald"/>
              <a:ea typeface="Oswald"/>
              <a:cs typeface="Oswald"/>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263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Support Vector Classifier with Mean MFCC Values</a:t>
            </a:r>
            <a:endParaRPr>
              <a:latin typeface="Oswald"/>
              <a:ea typeface="Oswald"/>
              <a:cs typeface="Oswald"/>
              <a:sym typeface="Oswald"/>
            </a:endParaRPr>
          </a:p>
        </p:txBody>
      </p:sp>
      <p:sp>
        <p:nvSpPr>
          <p:cNvPr id="263" name="Google Shape;263;p42"/>
          <p:cNvSpPr txBox="1"/>
          <p:nvPr>
            <p:ph idx="1" type="body"/>
          </p:nvPr>
        </p:nvSpPr>
        <p:spPr>
          <a:xfrm>
            <a:off x="372350" y="1091775"/>
            <a:ext cx="8520600" cy="1176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Results:</a:t>
            </a:r>
            <a:endParaRPr/>
          </a:p>
          <a:p>
            <a:pPr indent="0" lvl="0" marL="0" rtl="0" algn="l">
              <a:lnSpc>
                <a:spcPct val="100000"/>
              </a:lnSpc>
              <a:spcBef>
                <a:spcPts val="0"/>
              </a:spcBef>
              <a:spcAft>
                <a:spcPts val="0"/>
              </a:spcAft>
              <a:buNone/>
            </a:pPr>
            <a:r>
              <a:rPr lang="en"/>
              <a:t>Train Accuracy: 0.41</a:t>
            </a:r>
            <a:endParaRPr/>
          </a:p>
          <a:p>
            <a:pPr indent="0" lvl="0" marL="0" rtl="0" algn="l">
              <a:lnSpc>
                <a:spcPct val="100000"/>
              </a:lnSpc>
              <a:spcBef>
                <a:spcPts val="0"/>
              </a:spcBef>
              <a:spcAft>
                <a:spcPts val="0"/>
              </a:spcAft>
              <a:buNone/>
            </a:pPr>
            <a:r>
              <a:rPr lang="en"/>
              <a:t>Test Accuracy: 0.33				</a:t>
            </a:r>
            <a:endParaRPr/>
          </a:p>
          <a:p>
            <a:pPr indent="0" lvl="0" marL="0" rtl="0" algn="l">
              <a:lnSpc>
                <a:spcPct val="100000"/>
              </a:lnSpc>
              <a:spcBef>
                <a:spcPts val="0"/>
              </a:spcBef>
              <a:spcAft>
                <a:spcPts val="0"/>
              </a:spcAft>
              <a:buNone/>
            </a:pPr>
            <a:r>
              <a:rPr lang="en"/>
              <a:t>Test F1-Score: 0.32</a:t>
            </a:r>
            <a:endParaRPr/>
          </a:p>
          <a:p>
            <a:pPr indent="0" lvl="0" marL="0" rtl="0" algn="l">
              <a:lnSpc>
                <a:spcPct val="100000"/>
              </a:lnSpc>
              <a:spcBef>
                <a:spcPts val="0"/>
              </a:spcBef>
              <a:spcAft>
                <a:spcPts val="0"/>
              </a:spcAft>
              <a:buNone/>
            </a:pPr>
            <a:r>
              <a:t/>
            </a:r>
            <a:endParaRPr/>
          </a:p>
          <a:p>
            <a:pPr indent="0" lvl="0" marL="0" rtl="0" algn="l">
              <a:spcBef>
                <a:spcPts val="0"/>
              </a:spcBef>
              <a:spcAft>
                <a:spcPts val="1600"/>
              </a:spcAft>
              <a:buNone/>
            </a:pPr>
            <a:br>
              <a:rPr lang="en"/>
            </a:br>
            <a:endParaRPr/>
          </a:p>
        </p:txBody>
      </p:sp>
      <p:pic>
        <p:nvPicPr>
          <p:cNvPr id="264" name="Google Shape;264;p42"/>
          <p:cNvPicPr preferRelativeResize="0"/>
          <p:nvPr/>
        </p:nvPicPr>
        <p:blipFill>
          <a:blip r:embed="rId3">
            <a:alphaModFix/>
          </a:blip>
          <a:stretch>
            <a:fillRect/>
          </a:stretch>
        </p:blipFill>
        <p:spPr>
          <a:xfrm>
            <a:off x="152400" y="2571750"/>
            <a:ext cx="4335279" cy="2314955"/>
          </a:xfrm>
          <a:prstGeom prst="rect">
            <a:avLst/>
          </a:prstGeom>
          <a:noFill/>
          <a:ln>
            <a:noFill/>
          </a:ln>
        </p:spPr>
      </p:pic>
      <p:pic>
        <p:nvPicPr>
          <p:cNvPr id="265" name="Google Shape;265;p42"/>
          <p:cNvPicPr preferRelativeResize="0"/>
          <p:nvPr/>
        </p:nvPicPr>
        <p:blipFill>
          <a:blip r:embed="rId4">
            <a:alphaModFix/>
          </a:blip>
          <a:stretch>
            <a:fillRect/>
          </a:stretch>
        </p:blipFill>
        <p:spPr>
          <a:xfrm>
            <a:off x="4640075" y="942200"/>
            <a:ext cx="4252875" cy="3944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257550" y="250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 Analysis</a:t>
            </a:r>
            <a:endParaRPr>
              <a:latin typeface="Oswald"/>
              <a:ea typeface="Oswald"/>
              <a:cs typeface="Oswald"/>
              <a:sym typeface="Oswald"/>
            </a:endParaRPr>
          </a:p>
        </p:txBody>
      </p:sp>
      <p:sp>
        <p:nvSpPr>
          <p:cNvPr id="271" name="Google Shape;271;p43"/>
          <p:cNvSpPr txBox="1"/>
          <p:nvPr>
            <p:ph idx="1" type="body"/>
          </p:nvPr>
        </p:nvSpPr>
        <p:spPr>
          <a:xfrm>
            <a:off x="20902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evaluation metric for the best model we will use is F1-score, as it balances considerations for both false positives and false negatives.</a:t>
            </a:r>
            <a:endParaRPr/>
          </a:p>
          <a:p>
            <a:pPr indent="0" lvl="0" marL="0" rtl="0" algn="l">
              <a:spcBef>
                <a:spcPts val="1600"/>
              </a:spcBef>
              <a:spcAft>
                <a:spcPts val="1600"/>
              </a:spcAft>
              <a:buNone/>
            </a:pPr>
            <a:r>
              <a:rPr lang="en"/>
              <a:t>The Convolutional Neural Network trained with Mel-Frequency Spectrograms not only had the highest F1-score, but the highest precision and recall as well.</a:t>
            </a:r>
            <a:endParaRPr/>
          </a:p>
        </p:txBody>
      </p:sp>
      <p:pic>
        <p:nvPicPr>
          <p:cNvPr id="272" name="Google Shape;272;p43"/>
          <p:cNvPicPr preferRelativeResize="0"/>
          <p:nvPr/>
        </p:nvPicPr>
        <p:blipFill>
          <a:blip r:embed="rId3">
            <a:alphaModFix/>
          </a:blip>
          <a:stretch>
            <a:fillRect/>
          </a:stretch>
        </p:blipFill>
        <p:spPr>
          <a:xfrm>
            <a:off x="257550" y="2636825"/>
            <a:ext cx="3709250" cy="2312475"/>
          </a:xfrm>
          <a:prstGeom prst="rect">
            <a:avLst/>
          </a:prstGeom>
          <a:noFill/>
          <a:ln>
            <a:noFill/>
          </a:ln>
        </p:spPr>
      </p:pic>
      <p:pic>
        <p:nvPicPr>
          <p:cNvPr id="273" name="Google Shape;273;p43"/>
          <p:cNvPicPr preferRelativeResize="0"/>
          <p:nvPr/>
        </p:nvPicPr>
        <p:blipFill>
          <a:blip r:embed="rId4">
            <a:alphaModFix/>
          </a:blip>
          <a:stretch>
            <a:fillRect/>
          </a:stretch>
        </p:blipFill>
        <p:spPr>
          <a:xfrm>
            <a:off x="4398950" y="2636825"/>
            <a:ext cx="4115265" cy="2312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4"/>
          <p:cNvSpPr txBox="1"/>
          <p:nvPr>
            <p:ph type="title"/>
          </p:nvPr>
        </p:nvSpPr>
        <p:spPr>
          <a:xfrm>
            <a:off x="257550" y="250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 Analysis: Best Model</a:t>
            </a:r>
            <a:endParaRPr>
              <a:latin typeface="Oswald"/>
              <a:ea typeface="Oswald"/>
              <a:cs typeface="Oswald"/>
              <a:sym typeface="Oswald"/>
            </a:endParaRPr>
          </a:p>
        </p:txBody>
      </p:sp>
      <p:sp>
        <p:nvSpPr>
          <p:cNvPr id="279" name="Google Shape;279;p44"/>
          <p:cNvSpPr txBox="1"/>
          <p:nvPr>
            <p:ph idx="1" type="body"/>
          </p:nvPr>
        </p:nvSpPr>
        <p:spPr>
          <a:xfrm>
            <a:off x="209025"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44"/>
          <p:cNvPicPr preferRelativeResize="0"/>
          <p:nvPr/>
        </p:nvPicPr>
        <p:blipFill>
          <a:blip r:embed="rId3">
            <a:alphaModFix/>
          </a:blip>
          <a:stretch>
            <a:fillRect/>
          </a:stretch>
        </p:blipFill>
        <p:spPr>
          <a:xfrm>
            <a:off x="4318575" y="823650"/>
            <a:ext cx="4556601" cy="4139850"/>
          </a:xfrm>
          <a:prstGeom prst="rect">
            <a:avLst/>
          </a:prstGeom>
          <a:noFill/>
          <a:ln>
            <a:noFill/>
          </a:ln>
        </p:spPr>
      </p:pic>
      <p:pic>
        <p:nvPicPr>
          <p:cNvPr id="281" name="Google Shape;281;p44"/>
          <p:cNvPicPr preferRelativeResize="0"/>
          <p:nvPr/>
        </p:nvPicPr>
        <p:blipFill>
          <a:blip r:embed="rId4">
            <a:alphaModFix/>
          </a:blip>
          <a:stretch>
            <a:fillRect/>
          </a:stretch>
        </p:blipFill>
        <p:spPr>
          <a:xfrm>
            <a:off x="209025" y="823650"/>
            <a:ext cx="3875076" cy="2597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5"/>
          <p:cNvSpPr txBox="1"/>
          <p:nvPr>
            <p:ph type="title"/>
          </p:nvPr>
        </p:nvSpPr>
        <p:spPr>
          <a:xfrm>
            <a:off x="460975" y="129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What Went Wrong?</a:t>
            </a:r>
            <a:endParaRPr>
              <a:latin typeface="Oswald"/>
              <a:ea typeface="Oswald"/>
              <a:cs typeface="Oswald"/>
              <a:sym typeface="Oswald"/>
            </a:endParaRPr>
          </a:p>
        </p:txBody>
      </p:sp>
      <p:sp>
        <p:nvSpPr>
          <p:cNvPr id="287" name="Google Shape;287;p45"/>
          <p:cNvSpPr txBox="1"/>
          <p:nvPr>
            <p:ph idx="1" type="body"/>
          </p:nvPr>
        </p:nvSpPr>
        <p:spPr>
          <a:xfrm>
            <a:off x="460975" y="29805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Row 10123: the predicted label was music and in fact the track metadata describes it as a church organ. Row 5202: the predicted label is human and the metadata describes the audio as people gasping. </a:t>
            </a:r>
            <a:endParaRPr/>
          </a:p>
          <a:p>
            <a:pPr indent="0" lvl="0" marL="0" rtl="0" algn="l">
              <a:spcBef>
                <a:spcPts val="1600"/>
              </a:spcBef>
              <a:spcAft>
                <a:spcPts val="1600"/>
              </a:spcAft>
              <a:buNone/>
            </a:pPr>
            <a:r>
              <a:rPr lang="en"/>
              <a:t>These examples highlight mislabelled tracks where the algorithm actually predicted the correct label but was scored as incorrect.</a:t>
            </a:r>
            <a:endParaRPr/>
          </a:p>
        </p:txBody>
      </p:sp>
      <p:pic>
        <p:nvPicPr>
          <p:cNvPr id="288" name="Google Shape;288;p45"/>
          <p:cNvPicPr preferRelativeResize="0"/>
          <p:nvPr/>
        </p:nvPicPr>
        <p:blipFill>
          <a:blip r:embed="rId3">
            <a:alphaModFix/>
          </a:blip>
          <a:stretch>
            <a:fillRect/>
          </a:stretch>
        </p:blipFill>
        <p:spPr>
          <a:xfrm>
            <a:off x="460975" y="702299"/>
            <a:ext cx="7242149" cy="232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6"/>
          <p:cNvSpPr txBox="1"/>
          <p:nvPr>
            <p:ph type="title"/>
          </p:nvPr>
        </p:nvSpPr>
        <p:spPr>
          <a:xfrm>
            <a:off x="190400" y="214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Modeling: What Went Wrong?</a:t>
            </a:r>
            <a:endParaRPr>
              <a:latin typeface="Oswald"/>
              <a:ea typeface="Oswald"/>
              <a:cs typeface="Oswald"/>
              <a:sym typeface="Oswald"/>
            </a:endParaRPr>
          </a:p>
        </p:txBody>
      </p:sp>
      <p:sp>
        <p:nvSpPr>
          <p:cNvPr id="294" name="Google Shape;294;p46"/>
          <p:cNvSpPr txBox="1"/>
          <p:nvPr>
            <p:ph idx="1" type="body"/>
          </p:nvPr>
        </p:nvSpPr>
        <p:spPr>
          <a:xfrm>
            <a:off x="372350" y="34293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four of these samples the model did not classify these tracks as movement, but rather as noise and ambient, which is a rather granular distinction. In future model development it was been advantageous to either use different ontological class labels or use data with clearer class distinctions.</a:t>
            </a:r>
            <a:endParaRPr/>
          </a:p>
        </p:txBody>
      </p:sp>
      <p:pic>
        <p:nvPicPr>
          <p:cNvPr id="295" name="Google Shape;295;p46"/>
          <p:cNvPicPr preferRelativeResize="0"/>
          <p:nvPr/>
        </p:nvPicPr>
        <p:blipFill>
          <a:blip r:embed="rId3">
            <a:alphaModFix/>
          </a:blip>
          <a:stretch>
            <a:fillRect/>
          </a:stretch>
        </p:blipFill>
        <p:spPr>
          <a:xfrm>
            <a:off x="890263" y="856175"/>
            <a:ext cx="7363475" cy="24028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7"/>
          <p:cNvSpPr txBox="1"/>
          <p:nvPr>
            <p:ph type="title"/>
          </p:nvPr>
        </p:nvSpPr>
        <p:spPr>
          <a:xfrm>
            <a:off x="251050" y="25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Business Recommendation: Feature Importance</a:t>
            </a:r>
            <a:endParaRPr>
              <a:latin typeface="Oswald"/>
              <a:ea typeface="Oswald"/>
              <a:cs typeface="Oswald"/>
              <a:sym typeface="Oswald"/>
            </a:endParaRPr>
          </a:p>
        </p:txBody>
      </p:sp>
      <p:sp>
        <p:nvSpPr>
          <p:cNvPr id="301" name="Google Shape;301;p47"/>
          <p:cNvSpPr txBox="1"/>
          <p:nvPr>
            <p:ph idx="1" type="body"/>
          </p:nvPr>
        </p:nvSpPr>
        <p:spPr>
          <a:xfrm>
            <a:off x="311700" y="1152475"/>
            <a:ext cx="4662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Utilize the Feature Importance derived from the Logistic Regression and Random Forest models. In the graph we can see that the first twelve Mel-Frequency Bands have the highest Feature Importance a determined by the mean absolute the model’s coefficients. However there still is a </a:t>
            </a:r>
            <a:r>
              <a:rPr lang="en"/>
              <a:t>significant</a:t>
            </a:r>
            <a:r>
              <a:rPr lang="en"/>
              <a:t> proportion of Feature Importance in the last twenty features.</a:t>
            </a:r>
            <a:endParaRPr/>
          </a:p>
        </p:txBody>
      </p:sp>
      <p:pic>
        <p:nvPicPr>
          <p:cNvPr id="302" name="Google Shape;302;p47"/>
          <p:cNvPicPr preferRelativeResize="0"/>
          <p:nvPr/>
        </p:nvPicPr>
        <p:blipFill>
          <a:blip r:embed="rId3">
            <a:alphaModFix/>
          </a:blip>
          <a:stretch>
            <a:fillRect/>
          </a:stretch>
        </p:blipFill>
        <p:spPr>
          <a:xfrm>
            <a:off x="5394170" y="1152474"/>
            <a:ext cx="3486654" cy="37799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8"/>
          <p:cNvSpPr txBox="1"/>
          <p:nvPr>
            <p:ph type="title"/>
          </p:nvPr>
        </p:nvSpPr>
        <p:spPr>
          <a:xfrm>
            <a:off x="251050" y="250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Business Recommendation: Feature Importance</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p:txBody>
      </p:sp>
      <p:sp>
        <p:nvSpPr>
          <p:cNvPr id="308" name="Google Shape;308;p48"/>
          <p:cNvSpPr txBox="1"/>
          <p:nvPr>
            <p:ph idx="1" type="body"/>
          </p:nvPr>
        </p:nvSpPr>
        <p:spPr>
          <a:xfrm>
            <a:off x="311700" y="988113"/>
            <a:ext cx="4662000" cy="399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graph depicts the Feature Importance as determined by each feature’s Gini Impurity. Here we see an even higher proportion of Feature Importance in the last twenty Mel-Frequency bands.</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Recommendation: Stakeholders interested training CNN models with MFCC images  would benefit from </a:t>
            </a:r>
            <a:r>
              <a:rPr lang="en"/>
              <a:t>extracting</a:t>
            </a:r>
            <a:r>
              <a:rPr lang="en"/>
              <a:t> more than the standard 12-13 Mel-Frequency bands, with justification in extracting 32 bands.</a:t>
            </a:r>
            <a:endParaRPr/>
          </a:p>
        </p:txBody>
      </p:sp>
      <p:pic>
        <p:nvPicPr>
          <p:cNvPr id="309" name="Google Shape;309;p48"/>
          <p:cNvPicPr preferRelativeResize="0"/>
          <p:nvPr/>
        </p:nvPicPr>
        <p:blipFill>
          <a:blip r:embed="rId3">
            <a:alphaModFix/>
          </a:blip>
          <a:stretch>
            <a:fillRect/>
          </a:stretch>
        </p:blipFill>
        <p:spPr>
          <a:xfrm>
            <a:off x="5126100" y="976025"/>
            <a:ext cx="3795861" cy="4015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214650" y="15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Business Recommendation: MF vs MFCC Spectrograms</a:t>
            </a:r>
            <a:endParaRPr>
              <a:latin typeface="Oswald"/>
              <a:ea typeface="Oswald"/>
              <a:cs typeface="Oswald"/>
              <a:sym typeface="Oswald"/>
            </a:endParaRPr>
          </a:p>
        </p:txBody>
      </p:sp>
      <p:sp>
        <p:nvSpPr>
          <p:cNvPr id="315" name="Google Shape;315;p49"/>
          <p:cNvSpPr txBox="1"/>
          <p:nvPr>
            <p:ph idx="1" type="body"/>
          </p:nvPr>
        </p:nvSpPr>
        <p:spPr>
          <a:xfrm>
            <a:off x="279275" y="2904850"/>
            <a:ext cx="8701500" cy="4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Model results from this comparative analysis show much higher accuracy and F1-score with the MF Spectrogram features. However, training time was three times slower with the MF Spectrograms.</a:t>
            </a:r>
            <a:endParaRPr/>
          </a:p>
          <a:p>
            <a:pPr indent="0" lvl="0" marL="0" rtl="0" algn="l">
              <a:spcBef>
                <a:spcPts val="1600"/>
              </a:spcBef>
              <a:spcAft>
                <a:spcPts val="1600"/>
              </a:spcAft>
              <a:buNone/>
            </a:pPr>
            <a:r>
              <a:rPr lang="en"/>
              <a:t>Recommendation</a:t>
            </a:r>
            <a:r>
              <a:rPr lang="en"/>
              <a:t>: Stakeholders interested in classifying audio with CNNs would benefit from using Mel-Frequency Spectrograms if training time is not a primary consideration.</a:t>
            </a:r>
            <a:endParaRPr/>
          </a:p>
        </p:txBody>
      </p:sp>
      <p:pic>
        <p:nvPicPr>
          <p:cNvPr id="316" name="Google Shape;316;p49"/>
          <p:cNvPicPr preferRelativeResize="0"/>
          <p:nvPr/>
        </p:nvPicPr>
        <p:blipFill>
          <a:blip r:embed="rId3">
            <a:alphaModFix/>
          </a:blip>
          <a:stretch>
            <a:fillRect/>
          </a:stretch>
        </p:blipFill>
        <p:spPr>
          <a:xfrm>
            <a:off x="2394000" y="726575"/>
            <a:ext cx="3865501" cy="219393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0"/>
          <p:cNvSpPr txBox="1"/>
          <p:nvPr>
            <p:ph type="title"/>
          </p:nvPr>
        </p:nvSpPr>
        <p:spPr>
          <a:xfrm>
            <a:off x="214650" y="15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Business Recommendation: Retrain as Music Classifier</a:t>
            </a:r>
            <a:endParaRPr>
              <a:latin typeface="Oswald"/>
              <a:ea typeface="Oswald"/>
              <a:cs typeface="Oswald"/>
              <a:sym typeface="Oswald"/>
            </a:endParaRPr>
          </a:p>
        </p:txBody>
      </p:sp>
      <p:sp>
        <p:nvSpPr>
          <p:cNvPr id="322" name="Google Shape;322;p50"/>
          <p:cNvSpPr txBox="1"/>
          <p:nvPr>
            <p:ph idx="1" type="body"/>
          </p:nvPr>
        </p:nvSpPr>
        <p:spPr>
          <a:xfrm>
            <a:off x="279275" y="2904850"/>
            <a:ext cx="8701500" cy="4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The best model’s highest F1-score class was music. This correlates with the fact that the dataset’s majority class was music as well. This model still struggled with the minority classes even with over sampling and data </a:t>
            </a:r>
            <a:r>
              <a:rPr lang="en"/>
              <a:t>augmentation</a:t>
            </a:r>
            <a:r>
              <a:rPr lang="en"/>
              <a:t>.</a:t>
            </a:r>
            <a:endParaRPr/>
          </a:p>
          <a:p>
            <a:pPr indent="0" lvl="0" marL="0" rtl="0" algn="l">
              <a:spcBef>
                <a:spcPts val="1600"/>
              </a:spcBef>
              <a:spcAft>
                <a:spcPts val="1600"/>
              </a:spcAft>
              <a:buNone/>
            </a:pPr>
            <a:r>
              <a:rPr lang="en"/>
              <a:t>Recommendation:  Stakeholders interested in higher accuracy models would benefit from re-training this model as a binary classification model to identify music or as a multi-</a:t>
            </a:r>
            <a:r>
              <a:rPr lang="en"/>
              <a:t>classification</a:t>
            </a:r>
            <a:r>
              <a:rPr lang="en"/>
              <a:t> model to classify specific musical instruments.   </a:t>
            </a:r>
            <a:endParaRPr/>
          </a:p>
        </p:txBody>
      </p:sp>
      <p:pic>
        <p:nvPicPr>
          <p:cNvPr id="323" name="Google Shape;323;p50"/>
          <p:cNvPicPr preferRelativeResize="0"/>
          <p:nvPr/>
        </p:nvPicPr>
        <p:blipFill>
          <a:blip r:embed="rId3">
            <a:alphaModFix/>
          </a:blip>
          <a:stretch>
            <a:fillRect/>
          </a:stretch>
        </p:blipFill>
        <p:spPr>
          <a:xfrm>
            <a:off x="2530050" y="726575"/>
            <a:ext cx="3267427" cy="2178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1"/>
          <p:cNvSpPr txBox="1"/>
          <p:nvPr>
            <p:ph type="title"/>
          </p:nvPr>
        </p:nvSpPr>
        <p:spPr>
          <a:xfrm>
            <a:off x="214650" y="153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Business Recommendation: Model as Home Security System</a:t>
            </a:r>
            <a:endParaRPr>
              <a:latin typeface="Oswald"/>
              <a:ea typeface="Oswald"/>
              <a:cs typeface="Oswald"/>
              <a:sym typeface="Oswald"/>
            </a:endParaRPr>
          </a:p>
        </p:txBody>
      </p:sp>
      <p:sp>
        <p:nvSpPr>
          <p:cNvPr id="329" name="Google Shape;329;p51"/>
          <p:cNvSpPr txBox="1"/>
          <p:nvPr>
            <p:ph idx="1" type="body"/>
          </p:nvPr>
        </p:nvSpPr>
        <p:spPr>
          <a:xfrm>
            <a:off x="291400" y="2807800"/>
            <a:ext cx="8701500" cy="416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While this model was benefit from increased training data, the CNN model has the existing </a:t>
            </a:r>
            <a:r>
              <a:rPr lang="en"/>
              <a:t>architecture</a:t>
            </a:r>
            <a:r>
              <a:rPr lang="en"/>
              <a:t> to be used as a framework for a home alert system.</a:t>
            </a:r>
            <a:endParaRPr/>
          </a:p>
          <a:p>
            <a:pPr indent="0" lvl="0" marL="0" rtl="0" algn="l">
              <a:spcBef>
                <a:spcPts val="1600"/>
              </a:spcBef>
              <a:spcAft>
                <a:spcPts val="1600"/>
              </a:spcAft>
              <a:buNone/>
            </a:pPr>
            <a:r>
              <a:rPr lang="en"/>
              <a:t>Recommendation: Stakeholders interested in home security could build this model into an app that could alert </a:t>
            </a:r>
            <a:r>
              <a:rPr lang="en"/>
              <a:t>homeowners</a:t>
            </a:r>
            <a:r>
              <a:rPr lang="en"/>
              <a:t> of unwarranted audio events. For example, human when sounds when owner is out of the house, or alarm sounds such as breaking glass at anytime.</a:t>
            </a:r>
            <a:endParaRPr/>
          </a:p>
        </p:txBody>
      </p:sp>
      <p:pic>
        <p:nvPicPr>
          <p:cNvPr id="330" name="Google Shape;330;p51"/>
          <p:cNvPicPr preferRelativeResize="0"/>
          <p:nvPr/>
        </p:nvPicPr>
        <p:blipFill>
          <a:blip r:embed="rId3">
            <a:alphaModFix/>
          </a:blip>
          <a:stretch>
            <a:fillRect/>
          </a:stretch>
        </p:blipFill>
        <p:spPr>
          <a:xfrm>
            <a:off x="2821200" y="726575"/>
            <a:ext cx="3119936" cy="2081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178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Data</a:t>
            </a:r>
            <a:endParaRPr>
              <a:latin typeface="Oswald"/>
              <a:ea typeface="Oswald"/>
              <a:cs typeface="Oswald"/>
              <a:sym typeface="Oswald"/>
            </a:endParaRPr>
          </a:p>
        </p:txBody>
      </p:sp>
      <p:sp>
        <p:nvSpPr>
          <p:cNvPr id="74" name="Google Shape;74;p16"/>
          <p:cNvSpPr txBox="1"/>
          <p:nvPr>
            <p:ph idx="1" type="body"/>
          </p:nvPr>
        </p:nvSpPr>
        <p:spPr>
          <a:xfrm>
            <a:off x="372350" y="6612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dataset for this project is titled </a:t>
            </a:r>
            <a:r>
              <a:rPr lang="en" u="sng">
                <a:solidFill>
                  <a:schemeClr val="hlink"/>
                </a:solidFill>
                <a:hlinkClick r:id="rId3"/>
              </a:rPr>
              <a:t>Freesound Dataset 50k</a:t>
            </a:r>
            <a:r>
              <a:rPr lang="en"/>
              <a:t> and was curated by The Music Technology Group of Universitat Pompeu Fabra. </a:t>
            </a:r>
            <a:endParaRPr/>
          </a:p>
          <a:p>
            <a:pPr indent="-342900" lvl="0" marL="457200" rtl="0" algn="l">
              <a:spcBef>
                <a:spcPts val="0"/>
              </a:spcBef>
              <a:spcAft>
                <a:spcPts val="0"/>
              </a:spcAft>
              <a:buSzPts val="1800"/>
              <a:buChar char="-"/>
            </a:pPr>
            <a:r>
              <a:rPr lang="en"/>
              <a:t>It contains 50,000 raw audio wav files. The curators have pre-split the data set into a training set of 40,966 files and a test set of 10,231 files.</a:t>
            </a:r>
            <a:endParaRPr/>
          </a:p>
          <a:p>
            <a:pPr indent="-342900" lvl="0" marL="457200" rtl="0" algn="l">
              <a:spcBef>
                <a:spcPts val="0"/>
              </a:spcBef>
              <a:spcAft>
                <a:spcPts val="0"/>
              </a:spcAft>
              <a:buSzPts val="1800"/>
              <a:buChar char="-"/>
            </a:pPr>
            <a:r>
              <a:rPr lang="en"/>
              <a:t>The dataset contains a title, description, and tags but no class labels, which need to be wrangled.</a:t>
            </a:r>
            <a:endParaRPr/>
          </a:p>
          <a:p>
            <a:pPr indent="-342900" lvl="0" marL="457200" rtl="0" algn="l">
              <a:spcBef>
                <a:spcPts val="0"/>
              </a:spcBef>
              <a:spcAft>
                <a:spcPts val="0"/>
              </a:spcAft>
              <a:buSzPts val="1800"/>
              <a:buChar char="-"/>
            </a:pPr>
            <a:r>
              <a:rPr lang="en"/>
              <a:t>The audio files contain a wide array of sounds, from music, speech, animal,nature, city, and household sounds.</a:t>
            </a:r>
            <a:endParaRPr/>
          </a:p>
        </p:txBody>
      </p:sp>
      <p:pic>
        <p:nvPicPr>
          <p:cNvPr id="75" name="Google Shape;75;p16"/>
          <p:cNvPicPr preferRelativeResize="0"/>
          <p:nvPr/>
        </p:nvPicPr>
        <p:blipFill>
          <a:blip r:embed="rId4">
            <a:alphaModFix/>
          </a:blip>
          <a:stretch>
            <a:fillRect/>
          </a:stretch>
        </p:blipFill>
        <p:spPr>
          <a:xfrm>
            <a:off x="450913" y="3311826"/>
            <a:ext cx="8242176" cy="16573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Next Steps</a:t>
            </a:r>
            <a:endParaRPr>
              <a:latin typeface="Oswald"/>
              <a:ea typeface="Oswald"/>
              <a:cs typeface="Oswald"/>
              <a:sym typeface="Oswald"/>
            </a:endParaRPr>
          </a:p>
        </p:txBody>
      </p:sp>
      <p:sp>
        <p:nvSpPr>
          <p:cNvPr id="336" name="Google Shape;336;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this </a:t>
            </a:r>
            <a:r>
              <a:rPr lang="en"/>
              <a:t>classification</a:t>
            </a:r>
            <a:r>
              <a:rPr lang="en"/>
              <a:t> model into an app where a user could record and input raw audio in real time and receive a prediction for the class of the audio event. </a:t>
            </a:r>
            <a:endParaRPr/>
          </a:p>
          <a:p>
            <a:pPr indent="0" lvl="0" marL="0" rtl="0" algn="l">
              <a:spcBef>
                <a:spcPts val="1600"/>
              </a:spcBef>
              <a:spcAft>
                <a:spcPts val="0"/>
              </a:spcAft>
              <a:buNone/>
            </a:pPr>
            <a:r>
              <a:rPr lang="en"/>
              <a:t>Improve model accuracy by obtaining a larger training dataset or a dataset without multi-label audio events.</a:t>
            </a:r>
            <a:endParaRPr/>
          </a:p>
          <a:p>
            <a:pPr indent="0" lvl="0" marL="0" rtl="0" algn="l">
              <a:spcBef>
                <a:spcPts val="1600"/>
              </a:spcBef>
              <a:spcAft>
                <a:spcPts val="0"/>
              </a:spcAft>
              <a:buNone/>
            </a:pPr>
            <a:r>
              <a:rPr lang="en"/>
              <a:t>Explore different transfer learning models such as VGG-19 and InceptionV3.</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pic>
        <p:nvPicPr>
          <p:cNvPr id="341" name="Google Shape;341;p53"/>
          <p:cNvPicPr preferRelativeResize="0"/>
          <p:nvPr/>
        </p:nvPicPr>
        <p:blipFill>
          <a:blip r:embed="rId3">
            <a:alphaModFix/>
          </a:blip>
          <a:stretch>
            <a:fillRect/>
          </a:stretch>
        </p:blipFill>
        <p:spPr>
          <a:xfrm>
            <a:off x="0" y="0"/>
            <a:ext cx="9144000" cy="5768765"/>
          </a:xfrm>
          <a:prstGeom prst="rect">
            <a:avLst/>
          </a:prstGeom>
          <a:noFill/>
          <a:ln>
            <a:noFill/>
          </a:ln>
        </p:spPr>
      </p:pic>
      <p:sp>
        <p:nvSpPr>
          <p:cNvPr id="342" name="Google Shape;342;p53"/>
          <p:cNvSpPr txBox="1"/>
          <p:nvPr>
            <p:ph type="title"/>
          </p:nvPr>
        </p:nvSpPr>
        <p:spPr>
          <a:xfrm>
            <a:off x="139950" y="3777300"/>
            <a:ext cx="8520600" cy="13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latin typeface="Oswald"/>
                <a:ea typeface="Oswald"/>
                <a:cs typeface="Oswald"/>
                <a:sym typeface="Oswald"/>
              </a:rPr>
              <a:t>Mateo Martinez</a:t>
            </a:r>
            <a:endParaRPr sz="1700">
              <a:latin typeface="Oswald"/>
              <a:ea typeface="Oswald"/>
              <a:cs typeface="Oswald"/>
              <a:sym typeface="Oswald"/>
            </a:endParaRPr>
          </a:p>
          <a:p>
            <a:pPr indent="0" lvl="0" marL="0" rtl="0" algn="l">
              <a:spcBef>
                <a:spcPts val="0"/>
              </a:spcBef>
              <a:spcAft>
                <a:spcPts val="0"/>
              </a:spcAft>
              <a:buNone/>
            </a:pPr>
            <a:r>
              <a:rPr lang="en" sz="1700">
                <a:latin typeface="Oswald"/>
                <a:ea typeface="Oswald"/>
                <a:cs typeface="Oswald"/>
                <a:sym typeface="Oswald"/>
              </a:rPr>
              <a:t>mateomartinez510@gmail.com</a:t>
            </a:r>
            <a:endParaRPr sz="1700">
              <a:latin typeface="Oswald"/>
              <a:ea typeface="Oswald"/>
              <a:cs typeface="Oswald"/>
              <a:sym typeface="Oswald"/>
            </a:endParaRPr>
          </a:p>
          <a:p>
            <a:pPr indent="0" lvl="0" marL="0" rtl="0" algn="l">
              <a:spcBef>
                <a:spcPts val="0"/>
              </a:spcBef>
              <a:spcAft>
                <a:spcPts val="0"/>
              </a:spcAft>
              <a:buNone/>
            </a:pPr>
            <a:r>
              <a:rPr lang="en" sz="1700">
                <a:latin typeface="Oswald"/>
                <a:ea typeface="Oswald"/>
                <a:cs typeface="Oswald"/>
                <a:sym typeface="Oswald"/>
              </a:rPr>
              <a:t>linkedin.com/in/mateomartinez510</a:t>
            </a:r>
            <a:endParaRPr sz="1700">
              <a:latin typeface="Oswald"/>
              <a:ea typeface="Oswald"/>
              <a:cs typeface="Oswald"/>
              <a:sym typeface="Oswald"/>
            </a:endParaRPr>
          </a:p>
          <a:p>
            <a:pPr indent="0" lvl="0" marL="0" rtl="0" algn="l">
              <a:spcBef>
                <a:spcPts val="0"/>
              </a:spcBef>
              <a:spcAft>
                <a:spcPts val="0"/>
              </a:spcAft>
              <a:buNone/>
            </a:pPr>
            <a:r>
              <a:rPr lang="en" sz="1700">
                <a:latin typeface="Oswald"/>
                <a:ea typeface="Oswald"/>
                <a:cs typeface="Oswald"/>
                <a:sym typeface="Oswald"/>
              </a:rPr>
              <a:t>github.com/mateomartinez510</a:t>
            </a:r>
            <a:endParaRPr sz="1700">
              <a:latin typeface="Oswald"/>
              <a:ea typeface="Oswald"/>
              <a:cs typeface="Oswald"/>
              <a:sym typeface="Oswald"/>
            </a:endParaRPr>
          </a:p>
          <a:p>
            <a:pPr indent="0" lvl="0" marL="0" rtl="0" algn="l">
              <a:spcBef>
                <a:spcPts val="0"/>
              </a:spcBef>
              <a:spcAft>
                <a:spcPts val="0"/>
              </a:spcAft>
              <a:buNone/>
            </a:pPr>
            <a:r>
              <a:t/>
            </a:r>
            <a:endParaRPr/>
          </a:p>
        </p:txBody>
      </p:sp>
      <p:sp>
        <p:nvSpPr>
          <p:cNvPr id="343" name="Google Shape;343;p53"/>
          <p:cNvSpPr txBox="1"/>
          <p:nvPr/>
        </p:nvSpPr>
        <p:spPr>
          <a:xfrm>
            <a:off x="3581500" y="11372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Dancing Script"/>
                <a:ea typeface="Dancing Script"/>
                <a:cs typeface="Dancing Script"/>
                <a:sym typeface="Dancing Script"/>
              </a:rPr>
              <a:t>The End.</a:t>
            </a:r>
            <a:endParaRPr sz="4000">
              <a:solidFill>
                <a:schemeClr val="dk1"/>
              </a:solidFill>
              <a:latin typeface="Dancing Script"/>
              <a:ea typeface="Dancing Script"/>
              <a:cs typeface="Dancing Script"/>
              <a:sym typeface="Dancing Scrip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238900" y="214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Business Application &amp; Stakeholders</a:t>
            </a:r>
            <a:endParaRPr>
              <a:latin typeface="Oswald"/>
              <a:ea typeface="Oswald"/>
              <a:cs typeface="Oswald"/>
              <a:sym typeface="Oswald"/>
            </a:endParaRPr>
          </a:p>
        </p:txBody>
      </p:sp>
      <p:sp>
        <p:nvSpPr>
          <p:cNvPr id="81" name="Google Shape;81;p17"/>
          <p:cNvSpPr txBox="1"/>
          <p:nvPr>
            <p:ph idx="1" type="body"/>
          </p:nvPr>
        </p:nvSpPr>
        <p:spPr>
          <a:xfrm>
            <a:off x="311700" y="132230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audio classifier benefits stakeholders interested in home security systems. This algorithm could inform a resident of the category of a sound event, which could be used as an alert/warning system for unwarranted sounds.</a:t>
            </a:r>
            <a:endParaRPr/>
          </a:p>
          <a:p>
            <a:pPr indent="0" lvl="0" marL="0" rtl="0" algn="l">
              <a:spcBef>
                <a:spcPts val="1600"/>
              </a:spcBef>
              <a:spcAft>
                <a:spcPts val="1600"/>
              </a:spcAft>
              <a:buNone/>
            </a:pPr>
            <a:r>
              <a:rPr lang="en"/>
              <a:t>This project benefits stakeholders interested in image based audio classification algorithms, as the comparative analysis of the Mel-Frequency, MFCC, and Mean-MFCC feature sets informs decisions for feature selection in future classification models.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Explanatory Features</a:t>
            </a:r>
            <a:endParaRPr>
              <a:latin typeface="Oswald"/>
              <a:ea typeface="Oswald"/>
              <a:cs typeface="Oswald"/>
              <a:sym typeface="Oswald"/>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fully explore the best method of applying image classification algorithms, we will extract three different sets of features. </a:t>
            </a:r>
            <a:endParaRPr/>
          </a:p>
          <a:p>
            <a:pPr indent="0" lvl="0" marL="457200" rtl="0" algn="l">
              <a:spcBef>
                <a:spcPts val="1600"/>
              </a:spcBef>
              <a:spcAft>
                <a:spcPts val="0"/>
              </a:spcAft>
              <a:buNone/>
            </a:pPr>
            <a:r>
              <a:rPr lang="en"/>
              <a:t>The First two sets of features, Mel-Frequency Spectrograms and Mel-Frequency Cepstral Coefficients Spectrograms, will be used to train Convolutional Neural Networks.</a:t>
            </a:r>
            <a:endParaRPr/>
          </a:p>
          <a:p>
            <a:pPr indent="0" lvl="0" marL="457200" rtl="0" algn="l">
              <a:spcBef>
                <a:spcPts val="1600"/>
              </a:spcBef>
              <a:spcAft>
                <a:spcPts val="0"/>
              </a:spcAft>
              <a:buNone/>
            </a:pPr>
            <a:r>
              <a:rPr lang="en"/>
              <a:t>The Third set of features, the mean of the MFCC values over time elapsed, is now has a one dimensional feature space, which we will use to train non-image based classifiers: </a:t>
            </a:r>
            <a:r>
              <a:rPr lang="en"/>
              <a:t>non-convolutional Neural Network, </a:t>
            </a:r>
            <a:r>
              <a:rPr lang="en"/>
              <a:t>Logistic Regression, Random Forest, and Support Vector Classifier.</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type="title"/>
          </p:nvPr>
        </p:nvSpPr>
        <p:spPr>
          <a:xfrm>
            <a:off x="392875" y="16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EDA: </a:t>
            </a:r>
            <a:r>
              <a:rPr lang="en">
                <a:latin typeface="Oswald"/>
                <a:ea typeface="Oswald"/>
                <a:cs typeface="Oswald"/>
                <a:sym typeface="Oswald"/>
              </a:rPr>
              <a:t>Mel-Frequency Spectrograms</a:t>
            </a:r>
            <a:endParaRPr>
              <a:latin typeface="Oswald"/>
              <a:ea typeface="Oswald"/>
              <a:cs typeface="Oswald"/>
              <a:sym typeface="Oswald"/>
            </a:endParaRPr>
          </a:p>
        </p:txBody>
      </p:sp>
      <p:pic>
        <p:nvPicPr>
          <p:cNvPr id="93" name="Google Shape;93;p19"/>
          <p:cNvPicPr preferRelativeResize="0"/>
          <p:nvPr/>
        </p:nvPicPr>
        <p:blipFill>
          <a:blip r:embed="rId3">
            <a:alphaModFix/>
          </a:blip>
          <a:stretch>
            <a:fillRect/>
          </a:stretch>
        </p:blipFill>
        <p:spPr>
          <a:xfrm>
            <a:off x="5411446" y="0"/>
            <a:ext cx="3731330" cy="2571750"/>
          </a:xfrm>
          <a:prstGeom prst="rect">
            <a:avLst/>
          </a:prstGeom>
          <a:noFill/>
          <a:ln>
            <a:noFill/>
          </a:ln>
        </p:spPr>
      </p:pic>
      <p:pic>
        <p:nvPicPr>
          <p:cNvPr id="94" name="Google Shape;94;p19"/>
          <p:cNvPicPr preferRelativeResize="0"/>
          <p:nvPr/>
        </p:nvPicPr>
        <p:blipFill>
          <a:blip r:embed="rId4">
            <a:alphaModFix/>
          </a:blip>
          <a:stretch>
            <a:fillRect/>
          </a:stretch>
        </p:blipFill>
        <p:spPr>
          <a:xfrm>
            <a:off x="5411450" y="2573664"/>
            <a:ext cx="3731325" cy="2569836"/>
          </a:xfrm>
          <a:prstGeom prst="rect">
            <a:avLst/>
          </a:prstGeom>
          <a:noFill/>
          <a:ln>
            <a:noFill/>
          </a:ln>
        </p:spPr>
      </p:pic>
      <p:sp>
        <p:nvSpPr>
          <p:cNvPr id="95" name="Google Shape;95;p19"/>
          <p:cNvSpPr txBox="1"/>
          <p:nvPr/>
        </p:nvSpPr>
        <p:spPr>
          <a:xfrm>
            <a:off x="392875" y="738700"/>
            <a:ext cx="4398900" cy="43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rPr>
              <a:t>Humans perceive sound logarithmically, thus to have a visualization that matches how we perceive equal increments of sound, we will cover the the audio to the Mel-Frequency scale. </a:t>
            </a:r>
            <a:endParaRPr sz="1800">
              <a:solidFill>
                <a:schemeClr val="lt2"/>
              </a:solidFill>
            </a:endParaRPr>
          </a:p>
          <a:p>
            <a:pPr indent="0" lvl="0" marL="0" rtl="0" algn="l">
              <a:lnSpc>
                <a:spcPct val="115000"/>
              </a:lnSpc>
              <a:spcBef>
                <a:spcPts val="1600"/>
              </a:spcBef>
              <a:spcAft>
                <a:spcPts val="1600"/>
              </a:spcAft>
              <a:buNone/>
            </a:pPr>
            <a:r>
              <a:rPr lang="en" sz="1800">
                <a:solidFill>
                  <a:schemeClr val="lt2"/>
                </a:solidFill>
              </a:rPr>
              <a:t>For the Spectrogram, we will extract 128 Mel-Frequency bands, as the corresponds to the tonal range of human hearing. We will trim/pad the audio files to five seconds, extracting a total of 216 audio events with that period, resulting in a 128x216 pixel image.</a:t>
            </a:r>
            <a:endParaRPr sz="1800">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162375" y="73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EDA: </a:t>
            </a:r>
            <a:r>
              <a:rPr lang="en">
                <a:latin typeface="Oswald"/>
                <a:ea typeface="Oswald"/>
                <a:cs typeface="Oswald"/>
                <a:sym typeface="Oswald"/>
              </a:rPr>
              <a:t>Mel-Frequency Cepstral Coefficient Spectrograms</a:t>
            </a:r>
            <a:endParaRPr>
              <a:latin typeface="Oswald"/>
              <a:ea typeface="Oswald"/>
              <a:cs typeface="Oswald"/>
              <a:sym typeface="Oswald"/>
            </a:endParaRPr>
          </a:p>
        </p:txBody>
      </p:sp>
      <p:sp>
        <p:nvSpPr>
          <p:cNvPr id="101" name="Google Shape;101;p20"/>
          <p:cNvSpPr txBox="1"/>
          <p:nvPr/>
        </p:nvSpPr>
        <p:spPr>
          <a:xfrm>
            <a:off x="392875" y="738700"/>
            <a:ext cx="5454300" cy="43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2"/>
                </a:solidFill>
              </a:rPr>
              <a:t>The MFCC Spectrogram is a further compressed representation of a Mel-Frequency Spectrogram, taking the spectrum of the Mel-Frequency spectrum. </a:t>
            </a:r>
            <a:endParaRPr sz="1800">
              <a:solidFill>
                <a:schemeClr val="lt2"/>
              </a:solidFill>
            </a:endParaRPr>
          </a:p>
          <a:p>
            <a:pPr indent="0" lvl="0" marL="0" rtl="0" algn="l">
              <a:lnSpc>
                <a:spcPct val="115000"/>
              </a:lnSpc>
              <a:spcBef>
                <a:spcPts val="1600"/>
              </a:spcBef>
              <a:spcAft>
                <a:spcPts val="0"/>
              </a:spcAft>
              <a:buNone/>
            </a:pPr>
            <a:r>
              <a:rPr lang="en" sz="1800">
                <a:solidFill>
                  <a:schemeClr val="lt2"/>
                </a:solidFill>
              </a:rPr>
              <a:t>Typically for speech analysis, 12-13 Mel-Frequency bands are extracted for European languages and 20 for Asian languages. </a:t>
            </a:r>
            <a:endParaRPr sz="1800">
              <a:solidFill>
                <a:schemeClr val="lt2"/>
              </a:solidFill>
            </a:endParaRPr>
          </a:p>
          <a:p>
            <a:pPr indent="0" lvl="0" marL="0" rtl="0" algn="l">
              <a:lnSpc>
                <a:spcPct val="115000"/>
              </a:lnSpc>
              <a:spcBef>
                <a:spcPts val="1600"/>
              </a:spcBef>
              <a:spcAft>
                <a:spcPts val="1600"/>
              </a:spcAft>
              <a:buNone/>
            </a:pPr>
            <a:r>
              <a:rPr lang="en" sz="1800">
                <a:solidFill>
                  <a:schemeClr val="lt2"/>
                </a:solidFill>
              </a:rPr>
              <a:t>However, given that this dataset set includes much more tonally </a:t>
            </a:r>
            <a:r>
              <a:rPr lang="en" sz="1800">
                <a:solidFill>
                  <a:schemeClr val="lt2"/>
                </a:solidFill>
              </a:rPr>
              <a:t>nuanced</a:t>
            </a:r>
            <a:r>
              <a:rPr lang="en" sz="1800">
                <a:solidFill>
                  <a:schemeClr val="lt2"/>
                </a:solidFill>
              </a:rPr>
              <a:t> audio events, we will extract 32 Mel-Frequency bands, with 216 audio events across the five second interval, resulting in 32x216 pixel images.</a:t>
            </a:r>
            <a:endParaRPr sz="1800">
              <a:solidFill>
                <a:schemeClr val="lt2"/>
              </a:solidFill>
            </a:endParaRPr>
          </a:p>
        </p:txBody>
      </p:sp>
      <p:pic>
        <p:nvPicPr>
          <p:cNvPr id="102" name="Google Shape;102;p20"/>
          <p:cNvPicPr preferRelativeResize="0"/>
          <p:nvPr/>
        </p:nvPicPr>
        <p:blipFill>
          <a:blip r:embed="rId3">
            <a:alphaModFix/>
          </a:blip>
          <a:stretch>
            <a:fillRect/>
          </a:stretch>
        </p:blipFill>
        <p:spPr>
          <a:xfrm>
            <a:off x="6048050" y="646300"/>
            <a:ext cx="3095949" cy="2289374"/>
          </a:xfrm>
          <a:prstGeom prst="rect">
            <a:avLst/>
          </a:prstGeom>
          <a:noFill/>
          <a:ln>
            <a:noFill/>
          </a:ln>
        </p:spPr>
      </p:pic>
      <p:pic>
        <p:nvPicPr>
          <p:cNvPr id="103" name="Google Shape;103;p20"/>
          <p:cNvPicPr preferRelativeResize="0"/>
          <p:nvPr/>
        </p:nvPicPr>
        <p:blipFill>
          <a:blip r:embed="rId4">
            <a:alphaModFix/>
          </a:blip>
          <a:stretch>
            <a:fillRect/>
          </a:stretch>
        </p:blipFill>
        <p:spPr>
          <a:xfrm>
            <a:off x="6048050" y="2877975"/>
            <a:ext cx="3095950" cy="2265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92875" y="16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swald"/>
                <a:ea typeface="Oswald"/>
                <a:cs typeface="Oswald"/>
                <a:sym typeface="Oswald"/>
              </a:rPr>
              <a:t>EDA: Mean MFCC Values</a:t>
            </a:r>
            <a:endParaRPr>
              <a:latin typeface="Oswald"/>
              <a:ea typeface="Oswald"/>
              <a:cs typeface="Oswald"/>
              <a:sym typeface="Oswald"/>
            </a:endParaRPr>
          </a:p>
        </p:txBody>
      </p:sp>
      <p:sp>
        <p:nvSpPr>
          <p:cNvPr id="109" name="Google Shape;109;p21"/>
          <p:cNvSpPr txBox="1"/>
          <p:nvPr/>
        </p:nvSpPr>
        <p:spPr>
          <a:xfrm>
            <a:off x="392875" y="896400"/>
            <a:ext cx="8292900" cy="433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solidFill>
                  <a:schemeClr val="lt2"/>
                </a:solidFill>
              </a:rPr>
              <a:t>To use non-image based classifiers, we will take the mean of the MFFC values averaged over time. This will result in a one dimensional array of 32 features, each representing a Mel-Frequency band.</a:t>
            </a:r>
            <a:endParaRPr sz="1800">
              <a:solidFill>
                <a:schemeClr val="lt2"/>
              </a:solidFill>
            </a:endParaRPr>
          </a:p>
        </p:txBody>
      </p:sp>
      <p:pic>
        <p:nvPicPr>
          <p:cNvPr id="110" name="Google Shape;110;p21"/>
          <p:cNvPicPr preferRelativeResize="0"/>
          <p:nvPr/>
        </p:nvPicPr>
        <p:blipFill>
          <a:blip r:embed="rId3">
            <a:alphaModFix/>
          </a:blip>
          <a:stretch>
            <a:fillRect/>
          </a:stretch>
        </p:blipFill>
        <p:spPr>
          <a:xfrm>
            <a:off x="630800" y="2086875"/>
            <a:ext cx="7484751" cy="2720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